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F78-B45A-458D-97DD-D1AB83B135BC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5280-F06F-4379-BB8C-52F51291CFC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F78-B45A-458D-97DD-D1AB83B135BC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5280-F06F-4379-BB8C-52F51291C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F78-B45A-458D-97DD-D1AB83B135BC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5280-F06F-4379-BB8C-52F51291C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F78-B45A-458D-97DD-D1AB83B135BC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5280-F06F-4379-BB8C-52F51291C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F78-B45A-458D-97DD-D1AB83B135BC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5280-F06F-4379-BB8C-52F51291CF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F78-B45A-458D-97DD-D1AB83B135BC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5280-F06F-4379-BB8C-52F51291C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F78-B45A-458D-97DD-D1AB83B135BC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5280-F06F-4379-BB8C-52F51291C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F78-B45A-458D-97DD-D1AB83B135BC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5280-F06F-4379-BB8C-52F51291C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F78-B45A-458D-97DD-D1AB83B135BC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5280-F06F-4379-BB8C-52F51291C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F78-B45A-458D-97DD-D1AB83B135BC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5280-F06F-4379-BB8C-52F51291CFC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5F78-B45A-458D-97DD-D1AB83B135BC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5280-F06F-4379-BB8C-52F51291CFC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ED5F78-B45A-458D-97DD-D1AB83B135BC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DDB5280-F06F-4379-BB8C-52F51291CFC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Double Replacement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6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This type of reaction has a positive ion and a negative ion switching places </a:t>
            </a:r>
            <a:endParaRPr lang="en-US" dirty="0"/>
          </a:p>
          <a:p>
            <a:pPr lvl="1"/>
            <a:r>
              <a:rPr lang="en-US" dirty="0" smtClean="0"/>
              <a:t>A</a:t>
            </a:r>
            <a:r>
              <a:rPr lang="en-US" baseline="30000" dirty="0" smtClean="0"/>
              <a:t>+</a:t>
            </a:r>
            <a:r>
              <a:rPr lang="en-US" dirty="0" smtClean="0"/>
              <a:t>B</a:t>
            </a:r>
            <a:r>
              <a:rPr lang="en-US" baseline="30000" dirty="0" smtClean="0"/>
              <a:t>-</a:t>
            </a:r>
            <a:r>
              <a:rPr lang="en-US" dirty="0" smtClean="0"/>
              <a:t> + C</a:t>
            </a:r>
            <a:r>
              <a:rPr lang="en-US" baseline="30000" dirty="0" smtClean="0"/>
              <a:t>+</a:t>
            </a:r>
            <a:r>
              <a:rPr lang="en-US" dirty="0" smtClean="0"/>
              <a:t>D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A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D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+ C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B</a:t>
            </a:r>
            <a:r>
              <a:rPr lang="en-US" baseline="30000" dirty="0" smtClean="0">
                <a:sym typeface="Wingdings" pitchFamily="2" charset="2"/>
              </a:rPr>
              <a:t>-</a:t>
            </a:r>
          </a:p>
          <a:p>
            <a:endParaRPr lang="en-US" baseline="300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 Double Replacement Reaction will usually produce: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 gas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 precipitate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 molecular compound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(like water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685800" lvl="2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the Products are 2 aqueous solutions, no chemical </a:t>
            </a:r>
            <a:r>
              <a:rPr lang="en-US" dirty="0" err="1" smtClean="0">
                <a:sym typeface="Wingdings" pitchFamily="2" charset="2"/>
              </a:rPr>
              <a:t>rxn</a:t>
            </a:r>
            <a:r>
              <a:rPr lang="en-US" dirty="0" smtClean="0">
                <a:sym typeface="Wingdings" pitchFamily="2" charset="2"/>
              </a:rPr>
              <a:t> has occurred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Ex.  BaCl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MgSO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 BaSO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+ MgCl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9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 Chart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astlelearning.com/review/reference/chem%20table%20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600200"/>
            <a:ext cx="9208071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529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Predicting the Products of a Double Replacement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Given the reactants, write the name of the </a:t>
            </a:r>
            <a:r>
              <a:rPr lang="en-US" dirty="0" smtClean="0">
                <a:solidFill>
                  <a:srgbClr val="FF0000"/>
                </a:solidFill>
              </a:rPr>
              <a:t>products by switching the </a:t>
            </a:r>
            <a:r>
              <a:rPr lang="en-US" b="1" u="sng" dirty="0" smtClean="0">
                <a:solidFill>
                  <a:srgbClr val="FF0000"/>
                </a:solidFill>
              </a:rPr>
              <a:t>LAST</a:t>
            </a:r>
            <a:r>
              <a:rPr lang="en-US" dirty="0" smtClean="0">
                <a:solidFill>
                  <a:srgbClr val="FF0000"/>
                </a:solidFill>
              </a:rPr>
              <a:t> names</a:t>
            </a:r>
            <a:endParaRPr lang="en-US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731520" lvl="1" indent="-457200"/>
            <a:r>
              <a:rPr lang="en-US" dirty="0" smtClean="0">
                <a:solidFill>
                  <a:schemeClr val="tx2"/>
                </a:solidFill>
              </a:rPr>
              <a:t>Do </a:t>
            </a:r>
            <a:r>
              <a:rPr lang="en-US" dirty="0" smtClean="0">
                <a:solidFill>
                  <a:schemeClr val="tx2"/>
                </a:solidFill>
              </a:rPr>
              <a:t>not use acid names; use FULL NAME</a:t>
            </a:r>
          </a:p>
          <a:p>
            <a:pPr marL="640080" lvl="2" indent="0">
              <a:buNone/>
            </a:pPr>
            <a:r>
              <a:rPr lang="en-US" dirty="0" smtClean="0"/>
              <a:t>		ex: Don’t </a:t>
            </a:r>
            <a:r>
              <a:rPr lang="en-US" dirty="0" smtClean="0"/>
              <a:t>use Nitrous Acid; use Hydrogen </a:t>
            </a:r>
            <a:r>
              <a:rPr lang="en-US" dirty="0" smtClean="0"/>
              <a:t>Nitrite</a:t>
            </a:r>
          </a:p>
          <a:p>
            <a:pPr marL="640080" lvl="2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Check the Table of Solubility Rules</a:t>
            </a:r>
          </a:p>
          <a:p>
            <a:pPr marL="731520" lvl="1" indent="-457200"/>
            <a:r>
              <a:rPr lang="en-US" dirty="0" smtClean="0">
                <a:solidFill>
                  <a:schemeClr val="tx2"/>
                </a:solidFill>
              </a:rPr>
              <a:t>If something is insoluble 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 it will form a precipitate (s) during the </a:t>
            </a:r>
            <a:r>
              <a:rPr lang="en-US" dirty="0" err="1" smtClean="0">
                <a:solidFill>
                  <a:schemeClr val="tx2"/>
                </a:solidFill>
                <a:sym typeface="Wingdings" pitchFamily="2" charset="2"/>
              </a:rPr>
              <a:t>rxn</a:t>
            </a:r>
            <a:endParaRPr lang="en-US" dirty="0" smtClean="0">
              <a:solidFill>
                <a:schemeClr val="tx2"/>
              </a:solidFill>
              <a:sym typeface="Wingdings" pitchFamily="2" charset="2"/>
            </a:endParaRPr>
          </a:p>
          <a:p>
            <a:pPr marL="640080" lvl="2" indent="0" algn="ctr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RXN WILL OCCUR</a:t>
            </a:r>
          </a:p>
          <a:p>
            <a:pPr marL="731520" lvl="1" indent="-457200"/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If 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a liquid/ gas has formed</a:t>
            </a:r>
          </a:p>
          <a:p>
            <a:pPr marL="640080" lvl="2" indent="0" algn="ctr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RXN WILL OCCUR</a:t>
            </a:r>
          </a:p>
          <a:p>
            <a:pPr marL="731520" lvl="1" indent="-457200"/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If 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something is soluble  it will form an aqueous (</a:t>
            </a:r>
            <a:r>
              <a:rPr lang="en-US" dirty="0" err="1" smtClean="0">
                <a:solidFill>
                  <a:schemeClr val="tx2"/>
                </a:solidFill>
                <a:sym typeface="Wingdings" pitchFamily="2" charset="2"/>
              </a:rPr>
              <a:t>aq</a:t>
            </a: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) product</a:t>
            </a:r>
          </a:p>
          <a:p>
            <a:pPr marL="640080" lvl="2" indent="0" algn="ctr">
              <a:buNone/>
            </a:pPr>
            <a:r>
              <a:rPr lang="en-US" dirty="0" smtClean="0">
                <a:sym typeface="Wingdings" pitchFamily="2" charset="2"/>
              </a:rPr>
              <a:t>(If </a:t>
            </a:r>
            <a:r>
              <a:rPr lang="en-US" dirty="0" smtClean="0">
                <a:sym typeface="Wingdings" pitchFamily="2" charset="2"/>
              </a:rPr>
              <a:t>you finish with 2 soluble (</a:t>
            </a:r>
            <a:r>
              <a:rPr lang="en-US" dirty="0" err="1" smtClean="0">
                <a:sym typeface="Wingdings" pitchFamily="2" charset="2"/>
              </a:rPr>
              <a:t>aq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reactants)</a:t>
            </a:r>
          </a:p>
          <a:p>
            <a:pPr marL="640080" lvl="2" indent="0" algn="ctr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NO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RXN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(stop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there)</a:t>
            </a:r>
            <a:endParaRPr lang="en-US" dirty="0" smtClean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Exceptions!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things that may seem soluble, but will actually produce a liquid or a gas </a:t>
            </a:r>
            <a:r>
              <a:rPr lang="en-US" dirty="0" smtClean="0">
                <a:sym typeface="Wingdings" pitchFamily="2" charset="2"/>
              </a:rPr>
              <a:t> a reaction WILL occur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If any of these are a product, there will be a </a:t>
            </a:r>
            <a:r>
              <a:rPr lang="en-US" dirty="0" err="1" smtClean="0">
                <a:sym typeface="Wingdings" pitchFamily="2" charset="2"/>
              </a:rPr>
              <a:t>rxn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Hydrogen Carbonate  breaks into water and Carbon Dioxide</a:t>
            </a:r>
          </a:p>
          <a:p>
            <a:pPr marL="274320" lvl="1" indent="0">
              <a:buNone/>
            </a:pPr>
            <a:r>
              <a:rPr lang="en-US" dirty="0" smtClean="0">
                <a:sym typeface="Wingdings" pitchFamily="2" charset="2"/>
              </a:rPr>
              <a:t>		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CO</a:t>
            </a:r>
            <a:r>
              <a:rPr lang="en-US" baseline="-25000" dirty="0" smtClean="0">
                <a:sym typeface="Wingdings" pitchFamily="2" charset="2"/>
              </a:rPr>
              <a:t>3 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  <a:r>
              <a:rPr lang="en-US" dirty="0" smtClean="0">
                <a:sym typeface="Wingdings" pitchFamily="2" charset="2"/>
              </a:rPr>
              <a:t> 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 (l)</a:t>
            </a:r>
            <a:r>
              <a:rPr lang="en-US" dirty="0" smtClean="0">
                <a:sym typeface="Wingdings" pitchFamily="2" charset="2"/>
              </a:rPr>
              <a:t> + SO</a:t>
            </a:r>
            <a:r>
              <a:rPr lang="en-US" baseline="-25000" dirty="0" smtClean="0">
                <a:sym typeface="Wingdings" pitchFamily="2" charset="2"/>
              </a:rPr>
              <a:t>2 (g)</a:t>
            </a:r>
          </a:p>
          <a:p>
            <a:pPr marL="274320" lvl="1" indent="0">
              <a:buNone/>
            </a:pPr>
            <a:r>
              <a:rPr lang="en-US" dirty="0" smtClean="0">
                <a:sym typeface="Wingdings" pitchFamily="2" charset="2"/>
              </a:rPr>
              <a:t>if you make Hydrogen Carbonate, the CO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bubbles (gas) produced = </a:t>
            </a:r>
            <a:r>
              <a:rPr lang="en-US" dirty="0" err="1" smtClean="0">
                <a:sym typeface="Wingdings" pitchFamily="2" charset="2"/>
              </a:rPr>
              <a:t>rxn</a:t>
            </a:r>
            <a:endParaRPr lang="en-US" baseline="-25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Hydrogen Sulfite  breaks into water and Sulfur Dioxide</a:t>
            </a:r>
          </a:p>
          <a:p>
            <a:pPr marL="274320" lvl="1" indent="0">
              <a:buNone/>
            </a:pPr>
            <a:r>
              <a:rPr lang="en-US" dirty="0" smtClean="0">
                <a:sym typeface="Wingdings" pitchFamily="2" charset="2"/>
              </a:rPr>
              <a:t>		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SO</a:t>
            </a:r>
            <a:r>
              <a:rPr lang="en-US" baseline="-25000" dirty="0" smtClean="0">
                <a:sym typeface="Wingdings" pitchFamily="2" charset="2"/>
              </a:rPr>
              <a:t>3 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</a:t>
            </a:r>
            <a:r>
              <a:rPr lang="en-US" dirty="0" smtClean="0">
                <a:sym typeface="Wingdings" pitchFamily="2" charset="2"/>
              </a:rPr>
              <a:t> 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 (l)</a:t>
            </a:r>
            <a:r>
              <a:rPr lang="en-US" dirty="0" smtClean="0">
                <a:sym typeface="Wingdings" pitchFamily="2" charset="2"/>
              </a:rPr>
              <a:t> + SO</a:t>
            </a:r>
            <a:r>
              <a:rPr lang="en-US" baseline="-25000" dirty="0" smtClean="0">
                <a:sym typeface="Wingdings" pitchFamily="2" charset="2"/>
              </a:rPr>
              <a:t>2 (g)</a:t>
            </a:r>
          </a:p>
          <a:p>
            <a:r>
              <a:rPr lang="en-US" dirty="0" smtClean="0">
                <a:sym typeface="Wingdings" pitchFamily="2" charset="2"/>
              </a:rPr>
              <a:t>Ammonium Nitrate  breaks into water and Ammonia</a:t>
            </a:r>
          </a:p>
          <a:p>
            <a:pPr marL="274320" lvl="1" indent="0">
              <a:buNone/>
            </a:pPr>
            <a:r>
              <a:rPr lang="en-US" dirty="0" smtClean="0">
                <a:sym typeface="Wingdings" pitchFamily="2" charset="2"/>
              </a:rPr>
              <a:t>		NH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OH</a:t>
            </a:r>
            <a:r>
              <a:rPr lang="en-US" baseline="-25000" dirty="0" smtClean="0">
                <a:sym typeface="Wingdings" pitchFamily="2" charset="2"/>
              </a:rPr>
              <a:t> (</a:t>
            </a:r>
            <a:r>
              <a:rPr lang="en-US" baseline="-25000" dirty="0" err="1" smtClean="0">
                <a:sym typeface="Wingdings" pitchFamily="2" charset="2"/>
              </a:rPr>
              <a:t>aq</a:t>
            </a:r>
            <a:r>
              <a:rPr lang="en-US" baseline="-25000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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 (l)</a:t>
            </a:r>
            <a:r>
              <a:rPr lang="en-US" dirty="0" smtClean="0">
                <a:sym typeface="Wingdings" pitchFamily="2" charset="2"/>
              </a:rPr>
              <a:t> + NH</a:t>
            </a:r>
            <a:r>
              <a:rPr lang="en-US" baseline="-25000" dirty="0" smtClean="0">
                <a:sym typeface="Wingdings" pitchFamily="2" charset="2"/>
              </a:rPr>
              <a:t>3 (g)</a:t>
            </a:r>
          </a:p>
        </p:txBody>
      </p:sp>
    </p:spTree>
    <p:extLst>
      <p:ext uri="{BB962C8B-B14F-4D97-AF65-F5344CB8AC3E}">
        <p14:creationId xmlns:p14="http://schemas.microsoft.com/office/powerpoint/2010/main" val="262115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itchFamily="2" charset="2"/>
              </a:rPr>
              <a:t>Hydrogen Sulfide - 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Odor produced (rotten eggs)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Hydrogen Hydroxide </a:t>
            </a:r>
            <a:r>
              <a:rPr lang="en-US" dirty="0" smtClean="0">
                <a:sym typeface="Wingdings" pitchFamily="2" charset="2"/>
              </a:rPr>
              <a:t>– HOH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Water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 (l)</a:t>
            </a:r>
            <a:r>
              <a:rPr lang="en-US" dirty="0" smtClean="0">
                <a:sym typeface="Wingdings" pitchFamily="2" charset="2"/>
              </a:rPr>
              <a:t> (which is a </a:t>
            </a:r>
            <a:r>
              <a:rPr lang="en-US" dirty="0" err="1" smtClean="0">
                <a:sym typeface="Wingdings" pitchFamily="2" charset="2"/>
              </a:rPr>
              <a:t>rxn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17437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1516</TotalTime>
  <Words>177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Double Replacement Reactions</vt:lpstr>
      <vt:lpstr>The Basics!</vt:lpstr>
      <vt:lpstr>Solubility Chart</vt:lpstr>
      <vt:lpstr>Predicting the Products of a Double Replacement Reaction</vt:lpstr>
      <vt:lpstr>The Exceptions!</vt:lpstr>
      <vt:lpstr>Exceptions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Replacement Reactions</dc:title>
  <dc:creator>Student 01</dc:creator>
  <cp:lastModifiedBy>Scott Wolfrey</cp:lastModifiedBy>
  <cp:revision>10</cp:revision>
  <dcterms:created xsi:type="dcterms:W3CDTF">2014-04-28T15:31:37Z</dcterms:created>
  <dcterms:modified xsi:type="dcterms:W3CDTF">2014-05-09T13:46:09Z</dcterms:modified>
</cp:coreProperties>
</file>