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68" r:id="rId3"/>
    <p:sldId id="261" r:id="rId4"/>
    <p:sldId id="267" r:id="rId5"/>
    <p:sldId id="262" r:id="rId6"/>
    <p:sldId id="263" r:id="rId7"/>
    <p:sldId id="264" r:id="rId8"/>
    <p:sldId id="265" r:id="rId9"/>
    <p:sldId id="274" r:id="rId10"/>
    <p:sldId id="270" r:id="rId11"/>
    <p:sldId id="271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F028F-4199-45DC-B1ED-EF3F3A55ADA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535EE-5940-467F-8159-4DB3B38D4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Timberlake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B84A-AEB0-409B-A63C-1B7D08D54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9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310B33-A206-429F-9E31-685B222017A2}" type="datetimeFigureOut">
              <a:rPr lang="en-US" smtClean="0"/>
              <a:t>9/30/2014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Polyatomic Ions</a:t>
            </a:r>
            <a:br>
              <a:rPr lang="en-US" dirty="0" smtClean="0"/>
            </a:br>
            <a:r>
              <a:rPr lang="en-US" dirty="0" smtClean="0"/>
              <a:t>and Compounds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More Names of Polyatomic Ions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1447800" y="1524000"/>
            <a:ext cx="7391400" cy="44958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 smtClean="0"/>
              <a:t>The names of common polyatomic anions </a:t>
            </a:r>
          </a:p>
          <a:p>
            <a:pPr eaLnBrk="1" hangingPunct="1">
              <a:spcAft>
                <a:spcPct val="20000"/>
              </a:spcAft>
              <a:buClr>
                <a:schemeClr val="bg2"/>
              </a:buClr>
              <a:buSzTx/>
              <a:buFontTx/>
              <a:buChar char="•"/>
            </a:pPr>
            <a:r>
              <a:rPr lang="en-US" sz="2400" dirty="0" smtClean="0"/>
              <a:t>Some end in </a:t>
            </a:r>
            <a:r>
              <a:rPr lang="en-US" sz="2400" i="1" dirty="0" smtClean="0">
                <a:solidFill>
                  <a:srgbClr val="FF0000"/>
                </a:solidFill>
              </a:rPr>
              <a:t>ate</a:t>
            </a:r>
            <a:r>
              <a:rPr lang="en-US" sz="2400" i="1" dirty="0" smtClean="0"/>
              <a:t>.</a:t>
            </a:r>
          </a:p>
          <a:p>
            <a:pPr eaLnBrk="1" hangingPunct="1"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 smtClean="0"/>
              <a:t> 	NO</a:t>
            </a:r>
            <a:r>
              <a:rPr lang="en-US" sz="2400" baseline="-25000" dirty="0" smtClean="0">
                <a:solidFill>
                  <a:srgbClr val="FF6600"/>
                </a:solidFill>
              </a:rPr>
              <a:t>3</a:t>
            </a:r>
            <a:r>
              <a:rPr lang="en-US" sz="2400" baseline="30000" dirty="0" smtClean="0">
                <a:cs typeface="Arial" charset="0"/>
              </a:rPr>
              <a:t>− 	</a:t>
            </a:r>
            <a:r>
              <a:rPr lang="en-US" sz="2400" dirty="0" smtClean="0"/>
              <a:t>nitr</a:t>
            </a:r>
            <a:r>
              <a:rPr lang="en-US" sz="2400" dirty="0" smtClean="0">
                <a:solidFill>
                  <a:srgbClr val="FF6600"/>
                </a:solidFill>
              </a:rPr>
              <a:t>ate</a:t>
            </a:r>
            <a:r>
              <a:rPr lang="en-US" sz="2400" dirty="0" smtClean="0"/>
              <a:t>		PO</a:t>
            </a:r>
            <a:r>
              <a:rPr lang="en-US" sz="2400" baseline="-25000" dirty="0" smtClean="0">
                <a:solidFill>
                  <a:srgbClr val="FF6600"/>
                </a:solidFill>
              </a:rPr>
              <a:t>4</a:t>
            </a:r>
            <a:r>
              <a:rPr lang="en-US" sz="2400" baseline="30000" dirty="0" smtClean="0"/>
              <a:t>3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baseline="30000" dirty="0" smtClean="0"/>
              <a:t>      	</a:t>
            </a:r>
            <a:r>
              <a:rPr lang="en-US" sz="2400" dirty="0" smtClean="0"/>
              <a:t>phosph</a:t>
            </a:r>
            <a:r>
              <a:rPr lang="en-US" sz="2400" dirty="0" smtClean="0">
                <a:solidFill>
                  <a:srgbClr val="FF6600"/>
                </a:solidFill>
              </a:rPr>
              <a:t>ate</a:t>
            </a:r>
          </a:p>
          <a:p>
            <a:pPr eaLnBrk="1" hangingPunct="1">
              <a:spcAft>
                <a:spcPct val="20000"/>
              </a:spcAft>
              <a:buClr>
                <a:schemeClr val="bg2"/>
              </a:buClr>
              <a:buSzTx/>
              <a:buFontTx/>
              <a:buChar char="•"/>
            </a:pPr>
            <a:r>
              <a:rPr lang="en-US" sz="2400" dirty="0" smtClean="0"/>
              <a:t>Some end in </a:t>
            </a:r>
            <a:r>
              <a:rPr lang="en-US" sz="2400" i="1" dirty="0" err="1" smtClean="0">
                <a:solidFill>
                  <a:srgbClr val="FF0000"/>
                </a:solidFill>
              </a:rPr>
              <a:t>ite</a:t>
            </a:r>
            <a:r>
              <a:rPr lang="en-US" sz="2400" i="1" dirty="0" smtClean="0"/>
              <a:t>.</a:t>
            </a:r>
          </a:p>
          <a:p>
            <a:pPr eaLnBrk="1" hangingPunct="1">
              <a:spcAft>
                <a:spcPct val="20000"/>
              </a:spcAft>
              <a:buClr>
                <a:schemeClr val="bg2"/>
              </a:buClr>
              <a:buSzTx/>
              <a:buFontTx/>
              <a:buNone/>
            </a:pPr>
            <a:r>
              <a:rPr lang="en-US" sz="2400" dirty="0" smtClean="0"/>
              <a:t>	 NO</a:t>
            </a:r>
            <a:r>
              <a:rPr lang="en-US" sz="2400" baseline="-25000" dirty="0" smtClean="0">
                <a:solidFill>
                  <a:srgbClr val="FF6600"/>
                </a:solidFill>
              </a:rPr>
              <a:t>2</a:t>
            </a:r>
            <a:r>
              <a:rPr lang="en-US" sz="2400" baseline="30000" dirty="0" smtClean="0">
                <a:cs typeface="Arial" charset="0"/>
              </a:rPr>
              <a:t>− 	</a:t>
            </a:r>
            <a:r>
              <a:rPr lang="en-US" sz="2400" dirty="0" smtClean="0"/>
              <a:t>nitr</a:t>
            </a:r>
            <a:r>
              <a:rPr lang="en-US" sz="2400" dirty="0" smtClean="0">
                <a:solidFill>
                  <a:srgbClr val="FF6600"/>
                </a:solidFill>
              </a:rPr>
              <a:t>ite</a:t>
            </a:r>
            <a:r>
              <a:rPr lang="en-US" sz="2400" dirty="0" smtClean="0"/>
              <a:t>		PO</a:t>
            </a:r>
            <a:r>
              <a:rPr lang="en-US" sz="2400" baseline="-25000" dirty="0" smtClean="0">
                <a:solidFill>
                  <a:srgbClr val="FF6600"/>
                </a:solidFill>
              </a:rPr>
              <a:t>3</a:t>
            </a:r>
            <a:r>
              <a:rPr lang="en-US" sz="2400" baseline="30000" dirty="0" smtClean="0"/>
              <a:t>3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baseline="30000" dirty="0" smtClean="0"/>
              <a:t>      	</a:t>
            </a:r>
            <a:r>
              <a:rPr lang="en-US" sz="2400" dirty="0" err="1" smtClean="0"/>
              <a:t>phosph</a:t>
            </a:r>
            <a:r>
              <a:rPr lang="en-US" sz="2400" dirty="0" err="1" smtClean="0">
                <a:solidFill>
                  <a:srgbClr val="FF6600"/>
                </a:solidFill>
              </a:rPr>
              <a:t>ite</a:t>
            </a:r>
            <a:endParaRPr lang="en-US" sz="2400" dirty="0" smtClean="0">
              <a:solidFill>
                <a:srgbClr val="FF6600"/>
              </a:solidFill>
            </a:endParaRPr>
          </a:p>
          <a:p>
            <a:pPr eaLnBrk="1" hangingPunct="1">
              <a:spcAft>
                <a:spcPct val="20000"/>
              </a:spcAft>
              <a:buClr>
                <a:schemeClr val="bg2"/>
              </a:buClr>
              <a:buSzTx/>
              <a:buFontTx/>
              <a:buChar char="•"/>
            </a:pPr>
            <a:r>
              <a:rPr lang="en-US" sz="2400" dirty="0" smtClean="0"/>
              <a:t>Some will have </a:t>
            </a:r>
            <a:r>
              <a:rPr lang="en-US" sz="2400" i="1" dirty="0" smtClean="0">
                <a:solidFill>
                  <a:srgbClr val="FF0000"/>
                </a:solidFill>
              </a:rPr>
              <a:t>hydrogen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 name (or </a:t>
            </a:r>
            <a:r>
              <a:rPr lang="en-US" sz="2400" i="1" dirty="0" smtClean="0">
                <a:solidFill>
                  <a:srgbClr val="FF0000"/>
                </a:solidFill>
              </a:rPr>
              <a:t>bi</a:t>
            </a:r>
            <a:r>
              <a:rPr lang="en-US" sz="2400" i="1" dirty="0" smtClean="0"/>
              <a:t>).</a:t>
            </a:r>
            <a:endParaRPr lang="en-US" sz="2400" dirty="0" smtClean="0"/>
          </a:p>
          <a:p>
            <a:pPr eaLnBrk="1" hangingPunct="1"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H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FF00"/>
                </a:solidFill>
              </a:rPr>
              <a:t>hydrogen</a:t>
            </a:r>
            <a:r>
              <a:rPr lang="en-US" sz="2400" dirty="0" smtClean="0"/>
              <a:t> carbonate	  (</a:t>
            </a:r>
            <a:r>
              <a:rPr lang="en-US" sz="2400" dirty="0" smtClean="0">
                <a:solidFill>
                  <a:srgbClr val="FFFF00"/>
                </a:solidFill>
              </a:rPr>
              <a:t>bi</a:t>
            </a:r>
            <a:r>
              <a:rPr lang="en-US" sz="2400" dirty="0" smtClean="0"/>
              <a:t>carbonate)</a:t>
            </a:r>
          </a:p>
          <a:p>
            <a:pPr eaLnBrk="1" hangingPunct="1"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H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FF00"/>
                </a:solidFill>
              </a:rPr>
              <a:t>hydrogen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/>
              <a:t>sulfite 	  (</a:t>
            </a:r>
            <a:r>
              <a:rPr lang="en-US" sz="2400" dirty="0" smtClean="0">
                <a:solidFill>
                  <a:srgbClr val="FFFF00"/>
                </a:solidFill>
              </a:rPr>
              <a:t>bi</a:t>
            </a:r>
            <a:r>
              <a:rPr lang="en-US" sz="2400" dirty="0" smtClean="0"/>
              <a:t>sulfite)</a:t>
            </a:r>
          </a:p>
          <a:p>
            <a:pPr eaLnBrk="1" hangingPunct="1">
              <a:spcAft>
                <a:spcPct val="20000"/>
              </a:spcAft>
              <a:buClr>
                <a:srgbClr val="009999"/>
              </a:buClr>
              <a:buSzTx/>
              <a:buFontTx/>
              <a:buChar char="•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ct val="10000"/>
              </a:spcAft>
              <a:buClr>
                <a:schemeClr val="bg2"/>
              </a:buClr>
              <a:buSzTx/>
              <a:buFontTx/>
              <a:buChar char="•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rgbClr val="009999"/>
              </a:buClr>
              <a:buSzTx/>
              <a:buFontTx/>
              <a:buNone/>
            </a:pPr>
            <a:endParaRPr lang="en-US" sz="2100" dirty="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607893-B6E1-417C-95E8-E06B93A7AD40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Names and Formulas of Common Polyatomic 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752600"/>
            <a:ext cx="42672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 </a:t>
            </a:r>
          </a:p>
        </p:txBody>
      </p:sp>
      <p:graphicFrame>
        <p:nvGraphicFramePr>
          <p:cNvPr id="7175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00600" y="2049463"/>
          <a:ext cx="2119313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4" imgW="2247619" imgH="2781688" progId="Paint.Picture">
                  <p:embed/>
                </p:oleObj>
              </mc:Choice>
              <mc:Fallback>
                <p:oleObj name="Bitmap Image" r:id="rId4" imgW="2247619" imgH="2781688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049463"/>
                        <a:ext cx="2119313" cy="262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28750" y="2043113"/>
          <a:ext cx="2686050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tmap Image" r:id="rId6" imgW="3134162" imgH="2752381" progId="Paint.Picture">
                  <p:embed/>
                </p:oleObj>
              </mc:Choice>
              <mc:Fallback>
                <p:oleObj name="Bitmap Image" r:id="rId6" imgW="3134162" imgH="2752381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043113"/>
                        <a:ext cx="2686050" cy="235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37BEC-CC9E-4964-812A-58F596D4C556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7173" name="Object 15"/>
          <p:cNvGraphicFramePr>
            <a:graphicFrameLocks noChangeAspect="1"/>
          </p:cNvGraphicFramePr>
          <p:nvPr/>
        </p:nvGraphicFramePr>
        <p:xfrm>
          <a:off x="1066800" y="1600200"/>
          <a:ext cx="5715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Bitmap Image" r:id="rId8" imgW="6190476" imgH="476316" progId="Paint.Picture">
                  <p:embed/>
                </p:oleObj>
              </mc:Choice>
              <mc:Fallback>
                <p:oleObj name="Bitmap Image" r:id="rId8" imgW="6190476" imgH="47631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57150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20"/>
          <p:cNvGraphicFramePr>
            <a:graphicFrameLocks noChangeAspect="1"/>
          </p:cNvGraphicFramePr>
          <p:nvPr/>
        </p:nvGraphicFramePr>
        <p:xfrm>
          <a:off x="1447800" y="4648200"/>
          <a:ext cx="3810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10" imgW="4266667" imgH="1771429" progId="Paint.Picture">
                  <p:embed/>
                </p:oleObj>
              </mc:Choice>
              <mc:Fallback>
                <p:oleObj name="Bitmap Image" r:id="rId10" imgW="4266667" imgH="17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3810000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21"/>
          <p:cNvGraphicFramePr>
            <a:graphicFrameLocks noChangeAspect="1"/>
          </p:cNvGraphicFramePr>
          <p:nvPr/>
        </p:nvGraphicFramePr>
        <p:xfrm>
          <a:off x="5181600" y="4676775"/>
          <a:ext cx="39624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itmap Image" r:id="rId12" imgW="4153480" imgH="1762371" progId="Paint.Picture">
                  <p:embed/>
                </p:oleObj>
              </mc:Choice>
              <mc:Fallback>
                <p:oleObj name="Bitmap Image" r:id="rId12" imgW="4153480" imgH="17623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76775"/>
                        <a:ext cx="3962400" cy="168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22"/>
          <p:cNvSpPr>
            <a:spLocks noChangeArrowheads="1"/>
          </p:cNvSpPr>
          <p:nvPr/>
        </p:nvSpPr>
        <p:spPr bwMode="auto">
          <a:xfrm>
            <a:off x="5486400" y="6461125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/>
              <a:t>Copyright ©  2008  by Pearson Education, Inc.</a:t>
            </a:r>
          </a:p>
          <a:p>
            <a:r>
              <a:rPr lang="en-US" sz="1000"/>
              <a:t>Publishing as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40476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Names and Formulas of Common Polyatomic 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42672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 </a:t>
            </a:r>
          </a:p>
        </p:txBody>
      </p:sp>
      <p:graphicFrame>
        <p:nvGraphicFramePr>
          <p:cNvPr id="8198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74838" y="2447925"/>
          <a:ext cx="2773362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4" imgW="3277057" imgH="3905795" progId="Paint.Picture">
                  <p:embed/>
                </p:oleObj>
              </mc:Choice>
              <mc:Fallback>
                <p:oleObj name="Bitmap Image" r:id="rId4" imgW="3277057" imgH="3905795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2447925"/>
                        <a:ext cx="2773362" cy="330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59413" y="2517775"/>
          <a:ext cx="3303587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Bitmap Image" r:id="rId6" imgW="3924848" imgH="3790476" progId="Paint.Picture">
                  <p:embed/>
                </p:oleObj>
              </mc:Choice>
              <mc:Fallback>
                <p:oleObj name="Bitmap Image" r:id="rId6" imgW="3924848" imgH="3790476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2517775"/>
                        <a:ext cx="3303587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503D6B-638D-4656-B95C-624A53A35BCC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1600200" y="1709738"/>
          <a:ext cx="64770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Bitmap Image" r:id="rId8" imgW="6190476" imgH="476316" progId="Paint.Picture">
                  <p:embed/>
                </p:oleObj>
              </mc:Choice>
              <mc:Fallback>
                <p:oleObj name="Bitmap Image" r:id="rId8" imgW="6190476" imgH="47631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09738"/>
                        <a:ext cx="64770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4114800" y="62484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/>
              <a:t>Copyright ©  2008  by Pearson Education, Inc.</a:t>
            </a:r>
          </a:p>
          <a:p>
            <a:r>
              <a:rPr lang="en-US" sz="1000"/>
              <a:t>Publishing as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38398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/>
              <a:t>Prefixes for Names of Polyatomic Ions of Halogens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7467600" cy="4114800"/>
          </a:xfrm>
        </p:spPr>
        <p:txBody>
          <a:bodyPr/>
          <a:lstStyle/>
          <a:p>
            <a:pPr eaLnBrk="1" hangingPunct="1"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dirty="0" smtClean="0"/>
              <a:t>Similar polyatomic ions will have similar names.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endParaRPr lang="en-US" sz="2400" dirty="0" smtClean="0"/>
          </a:p>
          <a:p>
            <a:pPr eaLnBrk="1" hangingPunct="1"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dirty="0" smtClean="0"/>
              <a:t>ClO</a:t>
            </a:r>
            <a:r>
              <a:rPr lang="en-US" sz="2400" baseline="-25000" dirty="0" smtClean="0"/>
              <a:t>4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dirty="0" smtClean="0"/>
              <a:t> 	   </a:t>
            </a:r>
            <a:r>
              <a:rPr lang="en-US" sz="2400" dirty="0" smtClean="0">
                <a:solidFill>
                  <a:srgbClr val="FF3300"/>
                </a:solidFill>
              </a:rPr>
              <a:t>per</a:t>
            </a:r>
            <a:r>
              <a:rPr lang="en-US" sz="2400" dirty="0" smtClean="0"/>
              <a:t>chlorate		</a:t>
            </a:r>
            <a:r>
              <a:rPr lang="en-US" sz="2400" dirty="0" smtClean="0">
                <a:solidFill>
                  <a:srgbClr val="FF3300"/>
                </a:solidFill>
              </a:rPr>
              <a:t>one oxygen more</a:t>
            </a:r>
          </a:p>
          <a:p>
            <a:pPr eaLnBrk="1" hangingPunct="1"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b="1" dirty="0" smtClean="0"/>
              <a:t>ClO</a:t>
            </a:r>
            <a:r>
              <a:rPr lang="en-US" sz="2400" b="1" baseline="-25000" dirty="0" smtClean="0"/>
              <a:t>3</a:t>
            </a:r>
            <a:r>
              <a:rPr lang="en-US" sz="2400" b="1" baseline="30000" dirty="0" smtClean="0">
                <a:cs typeface="Arial" charset="0"/>
              </a:rPr>
              <a:t>−</a:t>
            </a:r>
            <a:r>
              <a:rPr lang="en-US" sz="2400" b="1" dirty="0" smtClean="0"/>
              <a:t> 	   </a:t>
            </a:r>
            <a:r>
              <a:rPr lang="en-US" sz="2400" b="1" dirty="0" smtClean="0">
                <a:solidFill>
                  <a:srgbClr val="FFFF00"/>
                </a:solidFill>
              </a:rPr>
              <a:t>chlorate		most common form</a:t>
            </a:r>
          </a:p>
          <a:p>
            <a:pPr eaLnBrk="1" hangingPunct="1"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dirty="0" smtClean="0"/>
              <a:t>ClO</a:t>
            </a:r>
            <a:r>
              <a:rPr lang="en-US" sz="2400" baseline="-25000" dirty="0" smtClean="0"/>
              <a:t>2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dirty="0" smtClean="0"/>
              <a:t> 	   chlorite		one oxygen less</a:t>
            </a:r>
          </a:p>
          <a:p>
            <a:pPr eaLnBrk="1" hangingPunct="1"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r>
              <a:rPr lang="en-US" sz="2400" dirty="0" err="1" smtClean="0"/>
              <a:t>ClO</a:t>
            </a:r>
            <a:r>
              <a:rPr lang="en-US" sz="2400" baseline="30000" dirty="0" smtClean="0">
                <a:cs typeface="Arial" charset="0"/>
              </a:rPr>
              <a:t>−</a:t>
            </a:r>
            <a:r>
              <a:rPr lang="en-US" sz="2400" dirty="0" smtClean="0"/>
              <a:t> 	   </a:t>
            </a:r>
            <a:r>
              <a:rPr lang="en-US" sz="2400" dirty="0" smtClean="0">
                <a:solidFill>
                  <a:srgbClr val="00B0F0"/>
                </a:solidFill>
              </a:rPr>
              <a:t>hypo</a:t>
            </a:r>
            <a:r>
              <a:rPr lang="en-US" sz="2400" dirty="0" smtClean="0"/>
              <a:t>chlorite  	</a:t>
            </a:r>
            <a:r>
              <a:rPr lang="en-US" sz="2400" dirty="0" smtClean="0">
                <a:solidFill>
                  <a:srgbClr val="00B0F0"/>
                </a:solidFill>
              </a:rPr>
              <a:t>two </a:t>
            </a:r>
            <a:r>
              <a:rPr lang="en-US" sz="2400" dirty="0" err="1" smtClean="0">
                <a:solidFill>
                  <a:srgbClr val="00B0F0"/>
                </a:solidFill>
              </a:rPr>
              <a:t>oxygens</a:t>
            </a:r>
            <a:r>
              <a:rPr lang="en-US" sz="2400" dirty="0" smtClean="0">
                <a:solidFill>
                  <a:srgbClr val="00B0F0"/>
                </a:solidFill>
              </a:rPr>
              <a:t> less </a:t>
            </a:r>
          </a:p>
          <a:p>
            <a:pPr eaLnBrk="1" hangingPunct="1">
              <a:spcAft>
                <a:spcPct val="10000"/>
              </a:spcAft>
              <a:buClr>
                <a:srgbClr val="009999"/>
              </a:buClr>
              <a:buSzTx/>
              <a:buFontTx/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 eaLnBrk="1" hangingPunct="1">
              <a:buClr>
                <a:srgbClr val="009999"/>
              </a:buClr>
              <a:buSzTx/>
              <a:buFontTx/>
              <a:buNone/>
            </a:pPr>
            <a:endParaRPr lang="en-US" sz="2400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8FA420-B982-41DC-AF4E-35671FE88ADF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Flowchart for Naming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524000"/>
            <a:ext cx="6105525" cy="44418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00E803-C565-46DD-B5CE-843E04C3D143}" type="slidenum">
              <a:rPr lang="en-US"/>
              <a:pPr/>
              <a:t>14</a:t>
            </a:fld>
            <a:endParaRPr lang="en-US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1447800" y="6080125"/>
            <a:ext cx="5105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000"/>
          </a:p>
          <a:p>
            <a:r>
              <a:rPr lang="en-US" sz="1000"/>
              <a:t> Copyright ©  2008  by Pearson Education, Inc. Publishing as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12257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ions </a:t>
            </a:r>
            <a:r>
              <a:rPr lang="en-US" dirty="0" smtClean="0"/>
              <a:t>so </a:t>
            </a:r>
            <a:r>
              <a:rPr lang="en-US" dirty="0"/>
              <a:t>far have been mono-atomic (single atom) ions.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 </a:t>
            </a:r>
            <a:r>
              <a:rPr lang="en-US" dirty="0" smtClean="0"/>
              <a:t>Al3</a:t>
            </a:r>
            <a:r>
              <a:rPr lang="en-US" dirty="0"/>
              <a:t>+ ion has only one atom: an aluminum atom.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ions </a:t>
            </a:r>
            <a:r>
              <a:rPr lang="en-US" dirty="0" smtClean="0"/>
              <a:t>are </a:t>
            </a:r>
            <a:r>
              <a:rPr lang="en-US" dirty="0"/>
              <a:t>made of more than one atom. </a:t>
            </a:r>
          </a:p>
        </p:txBody>
      </p:sp>
    </p:spTree>
    <p:extLst>
      <p:ext uri="{BB962C8B-B14F-4D97-AF65-F5344CB8AC3E}">
        <p14:creationId xmlns:p14="http://schemas.microsoft.com/office/powerpoint/2010/main" val="251753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prefix “poly” means many or much. </a:t>
            </a:r>
            <a:endParaRPr lang="en-US" dirty="0" smtClean="0"/>
          </a:p>
          <a:p>
            <a:r>
              <a:rPr lang="en-US" dirty="0" smtClean="0"/>
              <a:t>Polyatomic </a:t>
            </a:r>
            <a:r>
              <a:rPr lang="en-US" dirty="0"/>
              <a:t>ions are ions that are made up of more than one element. </a:t>
            </a:r>
          </a:p>
          <a:p>
            <a:r>
              <a:rPr lang="en-US" dirty="0"/>
              <a:t>Ironically, polyatomic ions are created when atoms of two or more elements are covalently bonded so that all of </a:t>
            </a:r>
            <a:r>
              <a:rPr lang="en-US" dirty="0" smtClean="0"/>
              <a:t>the </a:t>
            </a:r>
            <a:r>
              <a:rPr lang="en-US" dirty="0"/>
              <a:t>atoms have a full octet of valence electrons.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in doing so they do not have an equal amount of </a:t>
            </a:r>
            <a:r>
              <a:rPr lang="en-US" dirty="0" smtClean="0"/>
              <a:t>electrons </a:t>
            </a:r>
            <a:r>
              <a:rPr lang="en-US" dirty="0"/>
              <a:t>and protons, therefore an ion is created instead of a neutral molecule.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Polyatomic </a:t>
            </a:r>
            <a:r>
              <a:rPr lang="en-US" b="1" dirty="0" smtClean="0"/>
              <a:t>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2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000" b="1" dirty="0"/>
              <a:t>Determining the Charges </a:t>
            </a:r>
            <a:r>
              <a:rPr lang="en-US" sz="4000" b="1" dirty="0" smtClean="0"/>
              <a:t>of</a:t>
            </a:r>
            <a:br>
              <a:rPr lang="en-US" sz="4000" b="1" dirty="0" smtClean="0"/>
            </a:br>
            <a:r>
              <a:rPr lang="en-US" sz="4000" b="1" dirty="0" smtClean="0"/>
              <a:t>Polyatomic </a:t>
            </a:r>
            <a:r>
              <a:rPr lang="en-US" sz="4000" b="1" dirty="0"/>
              <a:t>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polyatomic ion has a charge just like a monoatomic ion has a charge.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 the ammonium ion has a </a:t>
            </a:r>
            <a:r>
              <a:rPr lang="en-US" dirty="0" smtClean="0"/>
              <a:t>positive </a:t>
            </a:r>
            <a:r>
              <a:rPr lang="en-US" dirty="0"/>
              <a:t>charge of 1 and the sulfate ion has a negative charge of 2.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it is relatively simple to predict the </a:t>
            </a:r>
            <a:r>
              <a:rPr lang="en-US" dirty="0" smtClean="0"/>
              <a:t>charge </a:t>
            </a:r>
            <a:r>
              <a:rPr lang="en-US" dirty="0"/>
              <a:t>of a monoatomic ion using the periodic table, it is more difficult to predict the charge of a polyatomic ion </a:t>
            </a:r>
            <a:r>
              <a:rPr lang="en-US" dirty="0" smtClean="0"/>
              <a:t>using </a:t>
            </a:r>
            <a:r>
              <a:rPr lang="en-US" dirty="0"/>
              <a:t>the periodic table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It’s </a:t>
            </a:r>
            <a:r>
              <a:rPr lang="en-US" dirty="0"/>
              <a:t>best to use the charge sheet to memorize the names, formulas and charges of the </a:t>
            </a:r>
            <a:r>
              <a:rPr lang="en-US" dirty="0" smtClean="0"/>
              <a:t>common </a:t>
            </a:r>
            <a:r>
              <a:rPr lang="en-US" dirty="0"/>
              <a:t>polyatomic ions</a:t>
            </a:r>
          </a:p>
        </p:txBody>
      </p:sp>
    </p:spTree>
    <p:extLst>
      <p:ext uri="{BB962C8B-B14F-4D97-AF65-F5344CB8AC3E}">
        <p14:creationId xmlns:p14="http://schemas.microsoft.com/office/powerpoint/2010/main" val="124108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7"/>
            <a:ext cx="8229600" cy="1143000"/>
          </a:xfrm>
        </p:spPr>
        <p:txBody>
          <a:bodyPr/>
          <a:lstStyle/>
          <a:p>
            <a:pPr algn="r"/>
            <a:r>
              <a:rPr lang="en-US" b="1" dirty="0" smtClean="0"/>
              <a:t>Polyatomic </a:t>
            </a:r>
            <a:r>
              <a:rPr lang="en-US" b="1" dirty="0" err="1" smtClean="0"/>
              <a:t>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9144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/>
              <a:t>Ammonium: </a:t>
            </a:r>
            <a:r>
              <a:rPr lang="en-US" sz="3600" dirty="0" smtClean="0"/>
              <a:t>NH4+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0871" y="4343400"/>
            <a:ext cx="61885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only polyatomic </a:t>
            </a:r>
            <a:r>
              <a:rPr lang="en-US" dirty="0" err="1"/>
              <a:t>cation</a:t>
            </a:r>
            <a:r>
              <a:rPr lang="en-US" dirty="0"/>
              <a:t> you need to know.</a:t>
            </a:r>
          </a:p>
        </p:txBody>
      </p:sp>
    </p:spTree>
    <p:extLst>
      <p:ext uri="{BB962C8B-B14F-4D97-AF65-F5344CB8AC3E}">
        <p14:creationId xmlns:p14="http://schemas.microsoft.com/office/powerpoint/2010/main" val="36062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Polyatomic Anions: suffix “ate”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/>
              <a:t>(Greatest Number of </a:t>
            </a:r>
            <a:r>
              <a:rPr lang="en-US" sz="3600" i="1" dirty="0" err="1" smtClean="0"/>
              <a:t>Oxygens</a:t>
            </a:r>
            <a:r>
              <a:rPr lang="en-US" sz="3600" i="1" dirty="0"/>
              <a:t>)</a:t>
            </a:r>
            <a:endParaRPr lang="en-US" sz="3600" i="1" dirty="0" smtClean="0"/>
          </a:p>
          <a:p>
            <a:endParaRPr lang="en-US" sz="3500" dirty="0" smtClean="0"/>
          </a:p>
          <a:p>
            <a:r>
              <a:rPr lang="en-US" sz="3500" dirty="0" smtClean="0"/>
              <a:t>Nitrate</a:t>
            </a:r>
            <a:r>
              <a:rPr lang="en-US" sz="3500" dirty="0" smtClean="0"/>
              <a:t>: </a:t>
            </a:r>
            <a:r>
              <a:rPr lang="en-US" sz="3500" dirty="0" smtClean="0"/>
              <a:t>NO</a:t>
            </a:r>
            <a:r>
              <a:rPr lang="en-US" sz="3500" baseline="-25000" dirty="0" smtClean="0"/>
              <a:t>3</a:t>
            </a:r>
            <a:r>
              <a:rPr lang="en-US" sz="3500" baseline="30000" dirty="0" smtClean="0"/>
              <a:t>-</a:t>
            </a:r>
            <a:endParaRPr lang="en-US" sz="3500" baseline="30000" dirty="0" smtClean="0"/>
          </a:p>
          <a:p>
            <a:r>
              <a:rPr lang="en-US" sz="3500" dirty="0"/>
              <a:t>Carbonate: </a:t>
            </a:r>
            <a:r>
              <a:rPr lang="en-US" sz="3500" dirty="0" smtClean="0"/>
              <a:t>CO</a:t>
            </a:r>
            <a:r>
              <a:rPr lang="en-US" sz="3500" baseline="-25000" dirty="0" smtClean="0"/>
              <a:t>3</a:t>
            </a:r>
            <a:r>
              <a:rPr lang="en-US" sz="3500" baseline="30000" dirty="0" smtClean="0"/>
              <a:t>2-</a:t>
            </a:r>
            <a:endParaRPr lang="en-US" sz="3500" baseline="30000" dirty="0"/>
          </a:p>
          <a:p>
            <a:r>
              <a:rPr lang="en-US" sz="3500" dirty="0" smtClean="0"/>
              <a:t>Sulfate: SO</a:t>
            </a:r>
            <a:r>
              <a:rPr lang="en-US" sz="3500" baseline="-25000" dirty="0" smtClean="0"/>
              <a:t>4</a:t>
            </a:r>
            <a:r>
              <a:rPr lang="en-US" sz="3500" baseline="30000" dirty="0" smtClean="0"/>
              <a:t>2-</a:t>
            </a:r>
          </a:p>
          <a:p>
            <a:r>
              <a:rPr lang="en-US" sz="3500" dirty="0" smtClean="0"/>
              <a:t>Phosphate</a:t>
            </a:r>
            <a:r>
              <a:rPr lang="en-US" sz="3500" dirty="0" smtClean="0"/>
              <a:t>: </a:t>
            </a:r>
            <a:r>
              <a:rPr lang="en-US" sz="3500" dirty="0" smtClean="0"/>
              <a:t>PO</a:t>
            </a:r>
            <a:r>
              <a:rPr lang="en-US" sz="3500" baseline="-25000" dirty="0" smtClean="0"/>
              <a:t>4</a:t>
            </a:r>
            <a:r>
              <a:rPr lang="en-US" sz="3500" baseline="30000" dirty="0" smtClean="0"/>
              <a:t>3-</a:t>
            </a:r>
            <a:endParaRPr lang="en-US" sz="3500" baseline="30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2743200"/>
            <a:ext cx="5562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Acetate: C</a:t>
            </a:r>
            <a:r>
              <a:rPr lang="en-US" sz="3200" baseline="-25000" dirty="0"/>
              <a:t>2</a:t>
            </a:r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O</a:t>
            </a:r>
            <a:r>
              <a:rPr lang="en-US" sz="3200" baseline="-25000" dirty="0"/>
              <a:t>2</a:t>
            </a:r>
            <a:r>
              <a:rPr lang="en-US" sz="3200" baseline="30000" dirty="0"/>
              <a:t>-</a:t>
            </a:r>
            <a:endParaRPr lang="en-US" sz="3200" dirty="0"/>
          </a:p>
          <a:p>
            <a:r>
              <a:rPr lang="en-US" sz="3500" dirty="0" smtClean="0"/>
              <a:t>Chromate</a:t>
            </a:r>
            <a:r>
              <a:rPr lang="en-US" sz="3500" dirty="0" smtClean="0"/>
              <a:t>: </a:t>
            </a:r>
            <a:r>
              <a:rPr lang="en-US" sz="3500" dirty="0" smtClean="0"/>
              <a:t>CrO</a:t>
            </a:r>
            <a:r>
              <a:rPr lang="en-US" sz="3500" baseline="-25000" dirty="0" smtClean="0"/>
              <a:t>4</a:t>
            </a:r>
            <a:r>
              <a:rPr lang="en-US" sz="3500" baseline="30000" dirty="0" smtClean="0"/>
              <a:t>2-</a:t>
            </a:r>
            <a:r>
              <a:rPr lang="en-US" sz="3500" dirty="0" smtClean="0"/>
              <a:t>  </a:t>
            </a:r>
            <a:endParaRPr lang="en-US" sz="3500" dirty="0" smtClean="0"/>
          </a:p>
          <a:p>
            <a:r>
              <a:rPr lang="en-US" sz="3500" dirty="0" err="1" smtClean="0"/>
              <a:t>Dicromate</a:t>
            </a:r>
            <a:r>
              <a:rPr lang="en-US" sz="3500" dirty="0" smtClean="0"/>
              <a:t>: </a:t>
            </a:r>
            <a:r>
              <a:rPr lang="en-US" sz="3500" dirty="0" smtClean="0"/>
              <a:t>Cr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</a:t>
            </a:r>
            <a:r>
              <a:rPr lang="en-US" sz="3500" baseline="-25000" dirty="0" smtClean="0"/>
              <a:t>7</a:t>
            </a:r>
            <a:r>
              <a:rPr lang="en-US" sz="3500" baseline="30000" dirty="0" smtClean="0"/>
              <a:t>2-</a:t>
            </a:r>
            <a:endParaRPr lang="en-US" sz="3500" baseline="30000" dirty="0" smtClean="0"/>
          </a:p>
          <a:p>
            <a:r>
              <a:rPr lang="en-US" sz="3500" dirty="0" smtClean="0"/>
              <a:t>Chlorate</a:t>
            </a:r>
            <a:r>
              <a:rPr lang="en-US" sz="3500" dirty="0"/>
              <a:t>: </a:t>
            </a:r>
            <a:r>
              <a:rPr lang="en-US" sz="3500" dirty="0" smtClean="0"/>
              <a:t>ClO</a:t>
            </a:r>
            <a:r>
              <a:rPr lang="en-US" sz="3500" baseline="-25000" dirty="0" smtClean="0"/>
              <a:t>3</a:t>
            </a:r>
            <a:r>
              <a:rPr lang="en-US" sz="3500" baseline="30000" dirty="0" smtClean="0"/>
              <a:t>-</a:t>
            </a:r>
            <a:endParaRPr lang="en-US" sz="3500" baseline="30000" dirty="0"/>
          </a:p>
        </p:txBody>
      </p:sp>
    </p:spTree>
    <p:extLst>
      <p:ext uri="{BB962C8B-B14F-4D97-AF65-F5344CB8AC3E}">
        <p14:creationId xmlns:p14="http://schemas.microsoft.com/office/powerpoint/2010/main" val="669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848600" cy="1143000"/>
          </a:xfrm>
        </p:spPr>
        <p:txBody>
          <a:bodyPr/>
          <a:lstStyle/>
          <a:p>
            <a:r>
              <a:rPr lang="en-US" b="1" dirty="0"/>
              <a:t>Polyatomic Anions: suffix </a:t>
            </a:r>
            <a:r>
              <a:rPr lang="en-US" b="1" dirty="0" smtClean="0"/>
              <a:t>“</a:t>
            </a:r>
            <a:r>
              <a:rPr lang="en-US" b="1" dirty="0" err="1" smtClean="0"/>
              <a:t>ite</a:t>
            </a:r>
            <a:r>
              <a:rPr lang="en-US" b="1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i="1" dirty="0" smtClean="0"/>
              <a:t>(One less Oxygen than “ate”)</a:t>
            </a:r>
            <a:endParaRPr lang="en-US" sz="3600" i="1" dirty="0"/>
          </a:p>
          <a:p>
            <a:endParaRPr lang="en-US" sz="4000" dirty="0" smtClean="0"/>
          </a:p>
          <a:p>
            <a:r>
              <a:rPr lang="en-US" sz="4000" dirty="0" smtClean="0"/>
              <a:t>Nitrite</a:t>
            </a:r>
            <a:r>
              <a:rPr lang="en-US" sz="4000" dirty="0"/>
              <a:t>: </a:t>
            </a:r>
            <a:r>
              <a:rPr lang="en-US" sz="4000" dirty="0" smtClean="0"/>
              <a:t>NO</a:t>
            </a:r>
            <a:r>
              <a:rPr lang="en-US" sz="4000" baseline="-25000" dirty="0" smtClean="0"/>
              <a:t>2</a:t>
            </a:r>
            <a:r>
              <a:rPr lang="en-US" sz="4000" baseline="30000" dirty="0" smtClean="0"/>
              <a:t>-</a:t>
            </a:r>
            <a:endParaRPr lang="en-US" sz="4000" baseline="30000" dirty="0" smtClean="0"/>
          </a:p>
          <a:p>
            <a:r>
              <a:rPr lang="en-US" sz="4000" dirty="0" smtClean="0"/>
              <a:t>Sulfite</a:t>
            </a:r>
            <a:r>
              <a:rPr lang="en-US" sz="4000" dirty="0"/>
              <a:t>: 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3</a:t>
            </a:r>
            <a:r>
              <a:rPr lang="en-US" sz="4000" baseline="30000" dirty="0" smtClean="0"/>
              <a:t>2-</a:t>
            </a:r>
            <a:endParaRPr lang="en-US" sz="4000" baseline="30000" dirty="0"/>
          </a:p>
          <a:p>
            <a:r>
              <a:rPr lang="en-US" sz="4000" dirty="0" err="1" smtClean="0"/>
              <a:t>Phosphite</a:t>
            </a:r>
            <a:r>
              <a:rPr lang="en-US" sz="4000" dirty="0"/>
              <a:t>: </a:t>
            </a:r>
            <a:r>
              <a:rPr lang="en-US" sz="4000" dirty="0" smtClean="0"/>
              <a:t>PO</a:t>
            </a:r>
            <a:r>
              <a:rPr lang="en-US" sz="4000" baseline="-25000" dirty="0" smtClean="0"/>
              <a:t>3</a:t>
            </a:r>
            <a:r>
              <a:rPr lang="en-US" sz="4000" baseline="30000" dirty="0" smtClean="0"/>
              <a:t>3-</a:t>
            </a:r>
            <a:endParaRPr lang="en-US" sz="4000" baseline="30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Polyatomic Anions: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Hydrogen </a:t>
            </a:r>
            <a:r>
              <a:rPr lang="en-US" b="1" dirty="0" smtClean="0"/>
              <a:t>prefix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3500" dirty="0"/>
              <a:t>Bicarbonate: </a:t>
            </a:r>
            <a:r>
              <a:rPr lang="en-US" sz="3500" dirty="0" smtClean="0"/>
              <a:t>HCO</a:t>
            </a:r>
            <a:r>
              <a:rPr lang="en-US" sz="3500" baseline="-25000" dirty="0" smtClean="0"/>
              <a:t>3</a:t>
            </a:r>
            <a:r>
              <a:rPr lang="en-US" sz="3600" baseline="30000" dirty="0"/>
              <a:t>-</a:t>
            </a:r>
            <a:endParaRPr lang="en-US" sz="3500" dirty="0" smtClean="0"/>
          </a:p>
          <a:p>
            <a:r>
              <a:rPr lang="en-US" sz="3500" dirty="0" smtClean="0"/>
              <a:t>Hydrogen Sulfate:  </a:t>
            </a:r>
            <a:r>
              <a:rPr lang="en-US" sz="3500" dirty="0" smtClean="0"/>
              <a:t>HSO</a:t>
            </a:r>
            <a:r>
              <a:rPr lang="en-US" sz="3500" baseline="-25000" dirty="0" smtClean="0"/>
              <a:t>4</a:t>
            </a:r>
            <a:r>
              <a:rPr lang="en-US" sz="3600" baseline="30000" dirty="0"/>
              <a:t>-</a:t>
            </a:r>
            <a:endParaRPr lang="en-US" sz="3500" dirty="0" smtClean="0"/>
          </a:p>
          <a:p>
            <a:r>
              <a:rPr lang="en-US" sz="3500" dirty="0" smtClean="0"/>
              <a:t>Hydrogen Sulfite: </a:t>
            </a:r>
            <a:r>
              <a:rPr lang="en-US" sz="3500" dirty="0" smtClean="0"/>
              <a:t>HSO</a:t>
            </a:r>
            <a:r>
              <a:rPr lang="en-US" sz="3500" baseline="-25000" dirty="0" smtClean="0"/>
              <a:t>3</a:t>
            </a:r>
            <a:r>
              <a:rPr lang="en-US" sz="3600" baseline="30000" dirty="0"/>
              <a:t>-</a:t>
            </a:r>
            <a:endParaRPr lang="en-US" sz="3500" dirty="0" smtClean="0"/>
          </a:p>
          <a:p>
            <a:r>
              <a:rPr lang="en-US" sz="3500" dirty="0" err="1" smtClean="0"/>
              <a:t>Dihydrogen</a:t>
            </a:r>
            <a:r>
              <a:rPr lang="en-US" sz="3500" dirty="0" smtClean="0"/>
              <a:t> Phosphate: </a:t>
            </a:r>
            <a:r>
              <a:rPr lang="en-US" sz="3500" dirty="0" smtClean="0"/>
              <a:t>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PO</a:t>
            </a:r>
            <a:r>
              <a:rPr lang="en-US" sz="3500" baseline="-25000" dirty="0" smtClean="0"/>
              <a:t>4</a:t>
            </a:r>
            <a:r>
              <a:rPr lang="en-US" sz="3600" baseline="30000" dirty="0"/>
              <a:t>-</a:t>
            </a:r>
            <a:endParaRPr lang="en-US" sz="3500" dirty="0" smtClean="0"/>
          </a:p>
          <a:p>
            <a:r>
              <a:rPr lang="en-US" sz="3500" dirty="0" smtClean="0"/>
              <a:t>Hydrogen Phosphate: </a:t>
            </a:r>
            <a:r>
              <a:rPr lang="en-US" sz="3500" dirty="0" smtClean="0"/>
              <a:t>HPO</a:t>
            </a:r>
            <a:r>
              <a:rPr lang="en-US" sz="3500" baseline="-25000" dirty="0" smtClean="0"/>
              <a:t>4</a:t>
            </a:r>
            <a:r>
              <a:rPr lang="en-US" sz="3600" baseline="30000" dirty="0" smtClean="0"/>
              <a:t>2-</a:t>
            </a:r>
            <a:endParaRPr lang="en-US" sz="3500" dirty="0" smtClean="0"/>
          </a:p>
          <a:p>
            <a:pPr marL="0" indent="0">
              <a:buNone/>
            </a:pPr>
            <a:endParaRPr lang="en-US" sz="3500" dirty="0" smtClean="0"/>
          </a:p>
          <a:p>
            <a:endParaRPr lang="en-US" sz="35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340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dirty="0" smtClean="0"/>
              <a:t>Cyanide: </a:t>
            </a:r>
            <a:r>
              <a:rPr lang="en-US" sz="4000" dirty="0" smtClean="0"/>
              <a:t>CN</a:t>
            </a:r>
            <a:r>
              <a:rPr lang="en-US" sz="4000" baseline="30000" dirty="0" smtClean="0"/>
              <a:t>-	</a:t>
            </a:r>
            <a:endParaRPr lang="en-US" sz="4000" dirty="0" smtClean="0"/>
          </a:p>
          <a:p>
            <a:pPr algn="r"/>
            <a:r>
              <a:rPr lang="en-US" sz="4000" dirty="0" smtClean="0"/>
              <a:t>Hydroxide: </a:t>
            </a:r>
            <a:r>
              <a:rPr lang="en-US" sz="4000" dirty="0" smtClean="0"/>
              <a:t>OH</a:t>
            </a:r>
            <a:r>
              <a:rPr lang="en-US" sz="4000" baseline="30000" dirty="0" smtClean="0"/>
              <a:t>-	</a:t>
            </a:r>
            <a:endParaRPr lang="en-US" sz="4000" dirty="0" smtClean="0"/>
          </a:p>
          <a:p>
            <a:pPr marL="0" indent="0" algn="r">
              <a:buNone/>
            </a:pP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41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/>
              <a:t>Other Polyatomic Anions</a:t>
            </a:r>
          </a:p>
        </p:txBody>
      </p:sp>
    </p:spTree>
    <p:extLst>
      <p:ext uri="{BB962C8B-B14F-4D97-AF65-F5344CB8AC3E}">
        <p14:creationId xmlns:p14="http://schemas.microsoft.com/office/powerpoint/2010/main" val="22820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ions are written as a group, use parentheses to represent multiple compounds.</a:t>
            </a:r>
          </a:p>
          <a:p>
            <a:pPr lvl="1"/>
            <a:r>
              <a:rPr lang="en-US" dirty="0" smtClean="0"/>
              <a:t>Ex: Mg(SO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,  Al(NO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The net charge of the compound must be neutral (0).</a:t>
            </a:r>
          </a:p>
          <a:p>
            <a:pPr lvl="1"/>
            <a:r>
              <a:rPr lang="en-US" dirty="0"/>
              <a:t>For a compound containing calcium ion, Ca</a:t>
            </a:r>
            <a:r>
              <a:rPr lang="en-US" baseline="30000" dirty="0"/>
              <a:t>2+</a:t>
            </a:r>
            <a:r>
              <a:rPr lang="en-US" dirty="0"/>
              <a:t>, and nitrate, 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The ratio must be </a:t>
            </a:r>
            <a:r>
              <a:rPr lang="en-US" b="1" dirty="0" smtClean="0"/>
              <a:t>1:2</a:t>
            </a:r>
            <a:r>
              <a:rPr lang="en-US" dirty="0" smtClean="0"/>
              <a:t> </a:t>
            </a:r>
            <a:r>
              <a:rPr lang="en-US" dirty="0"/>
              <a:t>(one calcium ion for every two nitrates). 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the formula would be </a:t>
            </a:r>
            <a:r>
              <a:rPr lang="en-US" b="1" dirty="0" err="1" smtClean="0"/>
              <a:t>Ca</a:t>
            </a:r>
            <a:r>
              <a:rPr lang="en-US" b="1" dirty="0" smtClean="0"/>
              <a:t>(NO</a:t>
            </a:r>
            <a:r>
              <a:rPr lang="en-US" b="1" baseline="-25000" dirty="0" smtClean="0"/>
              <a:t>3</a:t>
            </a:r>
            <a:r>
              <a:rPr lang="en-US" b="1" dirty="0" smtClean="0"/>
              <a:t>)2.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438</TotalTime>
  <Words>499</Words>
  <Application>Microsoft Office PowerPoint</Application>
  <PresentationFormat>On-screen Show (4:3)</PresentationFormat>
  <Paragraphs>90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Adjacency</vt:lpstr>
      <vt:lpstr>Bitmap Image</vt:lpstr>
      <vt:lpstr>Polyatomic Ions and Compounds</vt:lpstr>
      <vt:lpstr>Thus far…</vt:lpstr>
      <vt:lpstr>Polyatomic Ions</vt:lpstr>
      <vt:lpstr>Determining the Charges of Polyatomic Ions</vt:lpstr>
      <vt:lpstr>Polyatomic Cations</vt:lpstr>
      <vt:lpstr>Polyatomic Anions: suffix “ate”</vt:lpstr>
      <vt:lpstr>Polyatomic Anions: suffix “ite”</vt:lpstr>
      <vt:lpstr>Polyatomic Anions:  Hydrogen prefix</vt:lpstr>
      <vt:lpstr>Caution:</vt:lpstr>
      <vt:lpstr>More Names of Polyatomic Ions</vt:lpstr>
      <vt:lpstr>Names and Formulas of Common Polyatomic Ions</vt:lpstr>
      <vt:lpstr>Names and Formulas of Common Polyatomic Ions</vt:lpstr>
      <vt:lpstr>Prefixes for Names of Polyatomic Ions of Halogens</vt:lpstr>
      <vt:lpstr>Flowchart for Naming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Ionic Compounds</dc:title>
  <dc:creator>Scott Wolfrey</dc:creator>
  <cp:lastModifiedBy>Scott Wolfrey</cp:lastModifiedBy>
  <cp:revision>21</cp:revision>
  <dcterms:created xsi:type="dcterms:W3CDTF">2014-03-31T21:03:40Z</dcterms:created>
  <dcterms:modified xsi:type="dcterms:W3CDTF">2014-09-30T11:09:49Z</dcterms:modified>
</cp:coreProperties>
</file>