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61" r:id="rId6"/>
    <p:sldId id="265" r:id="rId7"/>
    <p:sldId id="267" r:id="rId8"/>
    <p:sldId id="268" r:id="rId9"/>
    <p:sldId id="269" r:id="rId10"/>
    <p:sldId id="266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5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C77F-1DF4-47B1-9E25-7E9F54B714B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49BA-569E-4F84-BCFC-49EF2B7FB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C77F-1DF4-47B1-9E25-7E9F54B714B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49BA-569E-4F84-BCFC-49EF2B7FB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C77F-1DF4-47B1-9E25-7E9F54B714B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49BA-569E-4F84-BCFC-49EF2B7FB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C77F-1DF4-47B1-9E25-7E9F54B714B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49BA-569E-4F84-BCFC-49EF2B7FB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C77F-1DF4-47B1-9E25-7E9F54B714B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49BA-569E-4F84-BCFC-49EF2B7FB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C77F-1DF4-47B1-9E25-7E9F54B714B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49BA-569E-4F84-BCFC-49EF2B7FB5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C77F-1DF4-47B1-9E25-7E9F54B714B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49BA-569E-4F84-BCFC-49EF2B7FB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C77F-1DF4-47B1-9E25-7E9F54B714B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49BA-569E-4F84-BCFC-49EF2B7FB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C77F-1DF4-47B1-9E25-7E9F54B714B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49BA-569E-4F84-BCFC-49EF2B7FB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C77F-1DF4-47B1-9E25-7E9F54B714B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EE49BA-569E-4F84-BCFC-49EF2B7FB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C77F-1DF4-47B1-9E25-7E9F54B714B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49BA-569E-4F84-BCFC-49EF2B7FB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F68C77F-1DF4-47B1-9E25-7E9F54B714B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7EE49BA-569E-4F84-BCFC-49EF2B7FB5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471106" y="804968"/>
            <a:ext cx="5648623" cy="2259108"/>
          </a:xfrm>
        </p:spPr>
        <p:txBody>
          <a:bodyPr/>
          <a:lstStyle/>
          <a:p>
            <a:r>
              <a:rPr lang="en-US" sz="8000" dirty="0" smtClean="0"/>
              <a:t>Limiting Reactants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82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Reactant - </a:t>
            </a:r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Considering the reaction of the black iron oxide, Fe</a:t>
            </a:r>
            <a:r>
              <a:rPr lang="en-US" b="0" baseline="-25000" dirty="0" smtClean="0"/>
              <a:t>3</a:t>
            </a:r>
            <a:r>
              <a:rPr lang="en-US" b="0" dirty="0" smtClean="0"/>
              <a:t>O</a:t>
            </a:r>
            <a:r>
              <a:rPr lang="en-US" b="0" baseline="-25000" dirty="0" smtClean="0"/>
              <a:t>4</a:t>
            </a:r>
            <a:r>
              <a:rPr lang="en-US" b="0" dirty="0"/>
              <a:t>,</a:t>
            </a:r>
          </a:p>
          <a:p>
            <a:pPr algn="ctr"/>
            <a:r>
              <a:rPr lang="en-US" dirty="0" smtClean="0"/>
              <a:t>3Fe + 4H</a:t>
            </a:r>
            <a:r>
              <a:rPr lang="en-US" baseline="-25000" dirty="0" smtClean="0"/>
              <a:t>2</a:t>
            </a:r>
            <a:r>
              <a:rPr lang="en-US" dirty="0" smtClean="0"/>
              <a:t>0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Fe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-25000" dirty="0" smtClean="0"/>
              <a:t>4</a:t>
            </a:r>
            <a:r>
              <a:rPr lang="en-US" dirty="0"/>
              <a:t> </a:t>
            </a:r>
            <a:r>
              <a:rPr lang="en-US" dirty="0" smtClean="0"/>
              <a:t>+ 4H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b="0" dirty="0" smtClean="0"/>
              <a:t>What </a:t>
            </a:r>
            <a:r>
              <a:rPr lang="en-US" b="0" dirty="0" smtClean="0"/>
              <a:t>mass in grams of black iron oxide is produced</a:t>
            </a:r>
            <a:r>
              <a:rPr lang="en-US" b="0" dirty="0" smtClean="0"/>
              <a:t>?</a:t>
            </a:r>
          </a:p>
          <a:p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15650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Reactant - </a:t>
            </a:r>
            <a:r>
              <a:rPr lang="en-US" dirty="0" smtClean="0"/>
              <a:t>Practice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 smtClean="0"/>
                  <a:t>Step 1: Determine </a:t>
                </a:r>
                <a:r>
                  <a:rPr lang="en-US" b="0" dirty="0"/>
                  <a:t>moles of  product produced by limiting </a:t>
                </a:r>
                <a:r>
                  <a:rPr lang="en-US" b="0" dirty="0" smtClean="0"/>
                  <a:t>reactant. (For this example, moles of product was found in last problem)</a:t>
                </a:r>
              </a:p>
              <a:p>
                <a:pPr marL="827532" lvl="7" indent="-342900">
                  <a:spcBef>
                    <a:spcPts val="800"/>
                  </a:spcBef>
                  <a:buClrTx/>
                </a:pPr>
                <a:endParaRPr lang="en-US" dirty="0" smtClean="0"/>
              </a:p>
              <a:p>
                <a:pPr marL="827532" lvl="7" indent="-342900">
                  <a:spcBef>
                    <a:spcPts val="800"/>
                  </a:spcBef>
                  <a:buClrTx/>
                </a:pPr>
                <a:r>
                  <a:rPr lang="en-US" dirty="0" smtClean="0"/>
                  <a:t>0.6 </a:t>
                </a:r>
                <a:r>
                  <a:rPr lang="en-US" dirty="0" err="1"/>
                  <a:t>mol</a:t>
                </a:r>
                <a:r>
                  <a:rPr lang="en-US" dirty="0"/>
                  <a:t> Fe</a:t>
                </a:r>
                <a:r>
                  <a:rPr lang="en-US" baseline="-25000" dirty="0"/>
                  <a:t>2</a:t>
                </a:r>
                <a:r>
                  <a:rPr lang="en-US" dirty="0"/>
                  <a:t>O</a:t>
                </a:r>
                <a:r>
                  <a:rPr lang="en-US" baseline="-25000" dirty="0"/>
                  <a:t>3</a:t>
                </a:r>
              </a:p>
              <a:p>
                <a:endParaRPr lang="en-US" b="0" dirty="0"/>
              </a:p>
              <a:p>
                <a:pPr marL="0" indent="0"/>
                <a:r>
                  <a:rPr lang="en-US" b="0" dirty="0" smtClean="0"/>
                  <a:t>Step 2: Convert </a:t>
                </a:r>
                <a:r>
                  <a:rPr lang="en-US" b="0" dirty="0"/>
                  <a:t>moles of product to mass of the product using molar </a:t>
                </a:r>
                <a:r>
                  <a:rPr lang="en-US" b="0" dirty="0" smtClean="0"/>
                  <a:t>mass.</a:t>
                </a:r>
              </a:p>
              <a:p>
                <a:pPr marL="0" indent="0"/>
                <a:endParaRPr lang="en-US" b="0" dirty="0"/>
              </a:p>
              <a:p>
                <a:pPr marL="802386" lvl="4" indent="-285750">
                  <a:buFont typeface="Arial" pitchFamily="34" charset="0"/>
                  <a:buChar char="•"/>
                </a:pPr>
                <a:r>
                  <a:rPr lang="en-US" dirty="0" smtClean="0"/>
                  <a:t>0.6 </a:t>
                </a:r>
                <a:r>
                  <a:rPr lang="en-US" dirty="0" err="1"/>
                  <a:t>mol</a:t>
                </a:r>
                <a:r>
                  <a:rPr lang="en-US" dirty="0"/>
                  <a:t> </a:t>
                </a:r>
                <a:r>
                  <a:rPr lang="en-US" dirty="0" smtClean="0"/>
                  <a:t>Fe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O</a:t>
                </a:r>
                <a:r>
                  <a:rPr lang="en-US" baseline="-25000" dirty="0" smtClean="0"/>
                  <a:t>3 </a:t>
                </a:r>
                <a:r>
                  <a:rPr lang="en-US" dirty="0"/>
                  <a:t>*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111.7 </m:t>
                        </m:r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1 </m:t>
                        </m:r>
                        <m:r>
                          <a:rPr lang="en-US" b="0" i="1" smtClean="0">
                            <a:latin typeface="Cambria Math"/>
                          </a:rPr>
                          <m:t>𝑚𝑜𝑙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= </a:t>
                </a:r>
                <a:r>
                  <a:rPr lang="en-US" dirty="0" smtClean="0"/>
                  <a:t>67.02 g </a:t>
                </a:r>
                <a:r>
                  <a:rPr lang="en-US" dirty="0"/>
                  <a:t>Fe</a:t>
                </a:r>
                <a:r>
                  <a:rPr lang="en-US" baseline="-25000" dirty="0"/>
                  <a:t>2</a:t>
                </a:r>
                <a:r>
                  <a:rPr lang="en-US" dirty="0"/>
                  <a:t>O</a:t>
                </a:r>
                <a:r>
                  <a:rPr lang="en-US" baseline="-25000" dirty="0"/>
                  <a:t>3 </a:t>
                </a:r>
              </a:p>
              <a:p>
                <a:endParaRPr lang="en-US" b="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05" t="-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783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20940" cy="548640"/>
          </a:xfrm>
        </p:spPr>
        <p:txBody>
          <a:bodyPr/>
          <a:lstStyle/>
          <a:p>
            <a:r>
              <a:rPr lang="en-US" dirty="0" smtClean="0"/>
              <a:t>remaining mass of excess reactant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A remaining reactant has material left after the reaction is completed.</a:t>
            </a:r>
          </a:p>
          <a:p>
            <a:endParaRPr lang="en-US" b="0" dirty="0"/>
          </a:p>
          <a:p>
            <a:r>
              <a:rPr lang="en-US" b="0" dirty="0" smtClean="0"/>
              <a:t>To determine mass:</a:t>
            </a:r>
          </a:p>
          <a:p>
            <a:pPr>
              <a:buFont typeface="+mj-lt"/>
              <a:buAutoNum type="arabicPeriod"/>
            </a:pPr>
            <a:r>
              <a:rPr lang="en-US" b="0" dirty="0" smtClean="0"/>
              <a:t>Determine moles of  product produced by limiting reactant</a:t>
            </a:r>
          </a:p>
          <a:p>
            <a:pPr>
              <a:buFont typeface="+mj-lt"/>
              <a:buAutoNum type="arabicPeriod"/>
            </a:pPr>
            <a:r>
              <a:rPr lang="en-US" b="0" dirty="0" smtClean="0"/>
              <a:t>Use moles ratio to determine the amount of moles for the excess reactant.</a:t>
            </a:r>
          </a:p>
          <a:p>
            <a:pPr>
              <a:buFont typeface="+mj-lt"/>
              <a:buAutoNum type="arabicPeriod"/>
            </a:pPr>
            <a:r>
              <a:rPr lang="en-US" b="0" dirty="0" smtClean="0"/>
              <a:t>Use the molar mass of the excess reactant to convert moles to mass</a:t>
            </a:r>
            <a:r>
              <a:rPr lang="en-US" b="0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b="0" dirty="0" smtClean="0"/>
              <a:t>Find the difference between the given amount of reactant and the amount used in the reaction.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04877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Reactant - </a:t>
            </a:r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Considering the reaction of the black iron oxide, Fe</a:t>
            </a:r>
            <a:r>
              <a:rPr lang="en-US" b="0" baseline="-25000" dirty="0" smtClean="0"/>
              <a:t>3</a:t>
            </a:r>
            <a:r>
              <a:rPr lang="en-US" b="0" dirty="0" smtClean="0"/>
              <a:t>O</a:t>
            </a:r>
            <a:r>
              <a:rPr lang="en-US" b="0" baseline="-25000" dirty="0" smtClean="0"/>
              <a:t>4</a:t>
            </a:r>
            <a:r>
              <a:rPr lang="en-US" b="0" dirty="0"/>
              <a:t>,</a:t>
            </a:r>
          </a:p>
          <a:p>
            <a:pPr algn="ctr"/>
            <a:r>
              <a:rPr lang="en-US" dirty="0" smtClean="0"/>
              <a:t>3Fe + 4H</a:t>
            </a:r>
            <a:r>
              <a:rPr lang="en-US" baseline="-25000" dirty="0" smtClean="0"/>
              <a:t>2</a:t>
            </a:r>
            <a:r>
              <a:rPr lang="en-US" dirty="0" smtClean="0"/>
              <a:t>0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Fe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-25000" dirty="0" smtClean="0"/>
              <a:t>4</a:t>
            </a:r>
            <a:r>
              <a:rPr lang="en-US" dirty="0"/>
              <a:t> </a:t>
            </a:r>
            <a:r>
              <a:rPr lang="en-US" dirty="0" smtClean="0"/>
              <a:t>+ 4H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algn="ctr"/>
            <a:endParaRPr lang="en-US" b="0" baseline="-25000" dirty="0"/>
          </a:p>
          <a:p>
            <a:r>
              <a:rPr lang="en-US" b="0" dirty="0" smtClean="0"/>
              <a:t>What mass in grams of excess reactant remains when the reaction is produced?</a:t>
            </a:r>
          </a:p>
        </p:txBody>
      </p:sp>
    </p:spTree>
    <p:extLst>
      <p:ext uri="{BB962C8B-B14F-4D97-AF65-F5344CB8AC3E}">
        <p14:creationId xmlns:p14="http://schemas.microsoft.com/office/powerpoint/2010/main" val="92427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Reactant - </a:t>
            </a:r>
            <a:r>
              <a:rPr lang="en-US" dirty="0" smtClean="0"/>
              <a:t>Practice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22960" y="1143000"/>
                <a:ext cx="8092440" cy="44196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</a:pPr>
                <a:r>
                  <a:rPr lang="en-US" b="0" dirty="0" smtClean="0"/>
                  <a:t>Step 1: Determine </a:t>
                </a:r>
                <a:r>
                  <a:rPr lang="en-US" b="0" dirty="0"/>
                  <a:t>moles of  product produced by limiting </a:t>
                </a:r>
                <a:r>
                  <a:rPr lang="en-US" b="0" dirty="0" smtClean="0"/>
                  <a:t>reactant. </a:t>
                </a:r>
              </a:p>
              <a:p>
                <a:pPr marL="0" indent="0">
                  <a:spcBef>
                    <a:spcPts val="0"/>
                  </a:spcBef>
                </a:pPr>
                <a:r>
                  <a:rPr lang="en-US" sz="1100" b="0" dirty="0"/>
                  <a:t>	</a:t>
                </a:r>
                <a:r>
                  <a:rPr lang="en-US" sz="1100" b="0" dirty="0" smtClean="0"/>
                  <a:t>(For this problem the moles of product was found in the first problem)</a:t>
                </a:r>
              </a:p>
              <a:p>
                <a:pPr marL="802386" lvl="4" indent="-285750">
                  <a:spcBef>
                    <a:spcPts val="0"/>
                  </a:spcBef>
                  <a:buFont typeface="Arial" pitchFamily="34" charset="0"/>
                  <a:buChar char="•"/>
                </a:pPr>
                <a:r>
                  <a:rPr lang="en-US" dirty="0" smtClean="0"/>
                  <a:t>0.6 </a:t>
                </a:r>
                <a:r>
                  <a:rPr lang="en-US" dirty="0" err="1"/>
                  <a:t>mol</a:t>
                </a:r>
                <a:r>
                  <a:rPr lang="en-US" dirty="0"/>
                  <a:t> Fe</a:t>
                </a:r>
                <a:r>
                  <a:rPr lang="en-US" baseline="-25000" dirty="0"/>
                  <a:t>2</a:t>
                </a:r>
                <a:r>
                  <a:rPr lang="en-US" dirty="0"/>
                  <a:t>O</a:t>
                </a:r>
                <a:r>
                  <a:rPr lang="en-US" baseline="-25000" dirty="0"/>
                  <a:t>3</a:t>
                </a:r>
              </a:p>
              <a:p>
                <a:pPr marL="0" indent="0">
                  <a:spcBef>
                    <a:spcPts val="0"/>
                  </a:spcBef>
                </a:pPr>
                <a:endParaRPr lang="en-US" b="0" dirty="0" smtClean="0"/>
              </a:p>
              <a:p>
                <a:pPr marL="0" indent="0">
                  <a:spcBef>
                    <a:spcPts val="0"/>
                  </a:spcBef>
                </a:pPr>
                <a:r>
                  <a:rPr lang="en-US" b="0" dirty="0" smtClean="0"/>
                  <a:t>Step 2: Use </a:t>
                </a:r>
                <a:r>
                  <a:rPr lang="en-US" b="0" dirty="0"/>
                  <a:t>moles ratio to determine the amount of moles for the excess </a:t>
                </a:r>
                <a:r>
                  <a:rPr lang="en-US" b="0" dirty="0" smtClean="0"/>
                  <a:t>reactant.</a:t>
                </a:r>
              </a:p>
              <a:p>
                <a:pPr lvl="3">
                  <a:spcBef>
                    <a:spcPts val="0"/>
                  </a:spcBef>
                  <a:buFont typeface="Arial" pitchFamily="34" charset="0"/>
                  <a:buChar char="•"/>
                </a:pPr>
                <a:r>
                  <a:rPr lang="en-US" dirty="0" smtClean="0"/>
                  <a:t>0.6 </a:t>
                </a:r>
                <a:r>
                  <a:rPr lang="en-US" dirty="0" err="1"/>
                  <a:t>mol</a:t>
                </a:r>
                <a:r>
                  <a:rPr lang="en-US" dirty="0"/>
                  <a:t> Fe</a:t>
                </a:r>
                <a:r>
                  <a:rPr lang="en-US" baseline="-25000" dirty="0"/>
                  <a:t>2</a:t>
                </a:r>
                <a:r>
                  <a:rPr lang="en-US" dirty="0"/>
                  <a:t>O</a:t>
                </a:r>
                <a:r>
                  <a:rPr lang="en-US" baseline="-25000" dirty="0"/>
                  <a:t>3</a:t>
                </a:r>
                <a:r>
                  <a:rPr lang="en-US" dirty="0"/>
                  <a:t> *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3 </m:t>
                        </m:r>
                        <m:r>
                          <a:rPr lang="en-US" i="1">
                            <a:latin typeface="Cambria Math"/>
                          </a:rPr>
                          <m:t>𝑚𝑜𝑙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𝐻</m:t>
                        </m:r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𝑂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𝑚𝑜𝑙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𝐹𝑒</m:t>
                        </m:r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𝑂</m:t>
                        </m:r>
                        <m:r>
                          <a:rPr lang="en-US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= </a:t>
                </a:r>
                <a:r>
                  <a:rPr lang="en-US" dirty="0" smtClean="0"/>
                  <a:t>0.9 </a:t>
                </a:r>
                <a:r>
                  <a:rPr lang="en-US" dirty="0" err="1" smtClean="0"/>
                  <a:t>mol</a:t>
                </a:r>
                <a:r>
                  <a:rPr lang="en-US" dirty="0" smtClean="0"/>
                  <a:t> </a:t>
                </a:r>
                <a:r>
                  <a:rPr lang="en-US" dirty="0"/>
                  <a:t>H</a:t>
                </a:r>
                <a:r>
                  <a:rPr lang="en-US" baseline="-25000" dirty="0"/>
                  <a:t>2</a:t>
                </a:r>
                <a:r>
                  <a:rPr lang="en-US" dirty="0"/>
                  <a:t>O</a:t>
                </a:r>
              </a:p>
              <a:p>
                <a:pPr marL="0" indent="0">
                  <a:spcBef>
                    <a:spcPts val="0"/>
                  </a:spcBef>
                </a:pPr>
                <a:endParaRPr lang="en-US" b="0" dirty="0" smtClean="0"/>
              </a:p>
              <a:p>
                <a:pPr marL="0" indent="0">
                  <a:spcBef>
                    <a:spcPts val="0"/>
                  </a:spcBef>
                </a:pPr>
                <a:r>
                  <a:rPr lang="en-US" b="0" dirty="0" smtClean="0"/>
                  <a:t>Step 3: Use </a:t>
                </a:r>
                <a:r>
                  <a:rPr lang="en-US" b="0" dirty="0"/>
                  <a:t>the molar mass of the excess reactant to convert moles to </a:t>
                </a:r>
                <a:r>
                  <a:rPr lang="en-US" b="0" dirty="0" smtClean="0"/>
                  <a:t>mass.</a:t>
                </a:r>
              </a:p>
              <a:p>
                <a:pPr lvl="3">
                  <a:spcBef>
                    <a:spcPts val="0"/>
                  </a:spcBef>
                  <a:buFont typeface="Arial" pitchFamily="34" charset="0"/>
                  <a:buChar char="•"/>
                </a:pPr>
                <a:r>
                  <a:rPr lang="en-US" dirty="0" smtClean="0"/>
                  <a:t>0.9 </a:t>
                </a:r>
                <a:r>
                  <a:rPr lang="en-US" dirty="0" err="1"/>
                  <a:t>mol</a:t>
                </a:r>
                <a:r>
                  <a:rPr lang="en-US" dirty="0"/>
                  <a:t> </a:t>
                </a:r>
                <a:r>
                  <a:rPr lang="en-US" dirty="0" smtClean="0"/>
                  <a:t>H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O </a:t>
                </a:r>
                <a:r>
                  <a:rPr lang="en-US" b="0" dirty="0"/>
                  <a:t>*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>
                            <a:latin typeface="Cambria Math"/>
                          </a:rPr>
                          <m:t>18.02</m:t>
                        </m:r>
                        <m:r>
                          <a:rPr lang="en-US" b="0" i="1">
                            <a:latin typeface="Cambria Math"/>
                          </a:rPr>
                          <m:t>𝑔</m:t>
                        </m:r>
                      </m:num>
                      <m:den>
                        <m:r>
                          <a:rPr lang="en-US" b="0" i="1">
                            <a:latin typeface="Cambria Math"/>
                          </a:rPr>
                          <m:t>1</m:t>
                        </m:r>
                        <m:r>
                          <a:rPr lang="en-US" b="0" i="1">
                            <a:latin typeface="Cambria Math"/>
                          </a:rPr>
                          <m:t>𝑚𝑜𝑙</m:t>
                        </m:r>
                      </m:den>
                    </m:f>
                    <m:r>
                      <a:rPr lang="en-US" b="0" i="1">
                        <a:latin typeface="Cambria Math"/>
                      </a:rPr>
                      <m:t>)</m:t>
                    </m:r>
                  </m:oMath>
                </a14:m>
                <a:r>
                  <a:rPr lang="en-US" b="0" dirty="0"/>
                  <a:t> = </a:t>
                </a:r>
                <a:r>
                  <a:rPr lang="en-US" b="0" dirty="0" smtClean="0"/>
                  <a:t>16.22 g </a:t>
                </a:r>
                <a:r>
                  <a:rPr lang="en-US" dirty="0"/>
                  <a:t>H</a:t>
                </a:r>
                <a:r>
                  <a:rPr lang="en-US" baseline="-25000" dirty="0"/>
                  <a:t>2</a:t>
                </a:r>
                <a:r>
                  <a:rPr lang="en-US" dirty="0"/>
                  <a:t>O</a:t>
                </a:r>
              </a:p>
              <a:p>
                <a:pPr marL="0" indent="0">
                  <a:spcBef>
                    <a:spcPts val="0"/>
                  </a:spcBef>
                </a:pPr>
                <a:endParaRPr lang="en-US" b="0" dirty="0" smtClean="0"/>
              </a:p>
              <a:p>
                <a:pPr marL="0" indent="0">
                  <a:spcBef>
                    <a:spcPts val="0"/>
                  </a:spcBef>
                </a:pPr>
                <a:r>
                  <a:rPr lang="en-US" b="0" dirty="0" smtClean="0"/>
                  <a:t>Step 4: Find </a:t>
                </a:r>
                <a:r>
                  <a:rPr lang="en-US" b="0" dirty="0"/>
                  <a:t>the difference between the given amount of reactant and the amount used in the </a:t>
                </a:r>
                <a:r>
                  <a:rPr lang="en-US" b="0" dirty="0" smtClean="0"/>
                  <a:t>reaction.</a:t>
                </a:r>
              </a:p>
              <a:p>
                <a:pPr marL="802386" lvl="4" indent="-285750">
                  <a:spcBef>
                    <a:spcPts val="0"/>
                  </a:spcBef>
                  <a:buFont typeface="Arial" pitchFamily="34" charset="0"/>
                  <a:buChar char="•"/>
                </a:pPr>
                <a:r>
                  <a:rPr lang="en-US" dirty="0" smtClean="0"/>
                  <a:t>36 g - 16.22 g = 19.78 g H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O</a:t>
                </a:r>
                <a:endParaRPr lang="en-US" b="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2960" y="1143000"/>
                <a:ext cx="8092440" cy="4419600"/>
              </a:xfrm>
              <a:blipFill rotWithShape="1">
                <a:blip r:embed="rId2"/>
                <a:stretch>
                  <a:fillRect l="-377" t="-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541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 Yield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In real life it is a common saying that “things did not go as planned”</a:t>
            </a:r>
          </a:p>
          <a:p>
            <a:pPr>
              <a:buFont typeface="Arial" pitchFamily="34" charset="0"/>
              <a:buChar char="•"/>
            </a:pPr>
            <a:endParaRPr lang="en-US" b="0" dirty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Reactions are the same. </a:t>
            </a:r>
          </a:p>
          <a:p>
            <a:pPr>
              <a:buFont typeface="Arial" pitchFamily="34" charset="0"/>
              <a:buChar char="•"/>
            </a:pPr>
            <a:endParaRPr lang="en-US" b="0" dirty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The chemical reactions that we write are considered </a:t>
            </a:r>
            <a:r>
              <a:rPr lang="en-US" dirty="0" smtClean="0"/>
              <a:t>theoretical </a:t>
            </a:r>
            <a:r>
              <a:rPr lang="en-US" b="0" dirty="0" smtClean="0"/>
              <a:t>(ideal)</a:t>
            </a:r>
            <a:r>
              <a:rPr lang="en-US" dirty="0" smtClean="0"/>
              <a:t> yield</a:t>
            </a:r>
            <a:r>
              <a:rPr lang="en-US" b="0" dirty="0" smtClean="0"/>
              <a:t>.</a:t>
            </a:r>
          </a:p>
          <a:p>
            <a:pPr lvl="4">
              <a:buFont typeface="Arial" pitchFamily="34" charset="0"/>
              <a:buChar char="•"/>
            </a:pPr>
            <a:endParaRPr lang="en-US" dirty="0" smtClean="0"/>
          </a:p>
          <a:p>
            <a:pPr lvl="4">
              <a:buFont typeface="Arial" pitchFamily="34" charset="0"/>
              <a:buChar char="•"/>
            </a:pPr>
            <a:r>
              <a:rPr lang="en-US" dirty="0" smtClean="0"/>
              <a:t>Theoretical Yield: the maximum amount of product that can be produced from a given amount of reactant.</a:t>
            </a:r>
          </a:p>
          <a:p>
            <a:pPr lvl="4"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In a lab, the material that is produced is considered the </a:t>
            </a:r>
            <a:r>
              <a:rPr lang="en-US" dirty="0" smtClean="0"/>
              <a:t>actual yield</a:t>
            </a:r>
            <a:r>
              <a:rPr lang="en-US" b="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 lvl="4">
              <a:buFont typeface="Arial" pitchFamily="34" charset="0"/>
              <a:buChar char="•"/>
            </a:pPr>
            <a:r>
              <a:rPr lang="en-US" dirty="0" smtClean="0"/>
              <a:t>Actual Yield: measured amount of a product obtained from a reaction.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36957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 Yield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Percentage yield is the percentage of the ratio between the actual yield to the theoretical yield.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spcBef>
                <a:spcPts val="0"/>
              </a:spcBef>
            </a:pPr>
            <a:r>
              <a:rPr lang="en-US" b="0" dirty="0"/>
              <a:t>	</a:t>
            </a:r>
            <a:r>
              <a:rPr lang="en-US" b="0" dirty="0" smtClean="0"/>
              <a:t>		    </a:t>
            </a:r>
            <a:r>
              <a:rPr lang="en-US" b="0" u="sng" dirty="0" smtClean="0"/>
              <a:t>actual yield</a:t>
            </a:r>
            <a:r>
              <a:rPr lang="en-US" b="0" dirty="0"/>
              <a:t> </a:t>
            </a:r>
            <a:r>
              <a:rPr lang="en-US" b="0" dirty="0" smtClean="0"/>
              <a:t>         x100</a:t>
            </a:r>
            <a:endParaRPr lang="en-US" b="0" u="sng" dirty="0" smtClean="0"/>
          </a:p>
          <a:p>
            <a:pPr>
              <a:spcBef>
                <a:spcPts val="0"/>
              </a:spcBef>
            </a:pPr>
            <a:r>
              <a:rPr lang="en-US" b="0" dirty="0" smtClean="0"/>
              <a:t>			theoretical yield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9755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 Yield -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err="1" smtClean="0"/>
              <a:t>Chlorobenzene</a:t>
            </a:r>
            <a:r>
              <a:rPr lang="en-US" b="0" dirty="0" smtClean="0"/>
              <a:t>, C</a:t>
            </a:r>
            <a:r>
              <a:rPr lang="en-US" b="0" baseline="-25000" dirty="0" smtClean="0"/>
              <a:t>6</a:t>
            </a:r>
            <a:r>
              <a:rPr lang="en-US" b="0" dirty="0" smtClean="0"/>
              <a:t>H</a:t>
            </a:r>
            <a:r>
              <a:rPr lang="en-US" b="0" baseline="-25000" dirty="0" smtClean="0"/>
              <a:t>5</a:t>
            </a:r>
            <a:r>
              <a:rPr lang="en-US" b="0" dirty="0" smtClean="0"/>
              <a:t>Cl, is used in the production of </a:t>
            </a:r>
            <a:r>
              <a:rPr lang="en-US" b="0" dirty="0" err="1" smtClean="0"/>
              <a:t>asprin</a:t>
            </a:r>
            <a:r>
              <a:rPr lang="en-US" b="0" dirty="0" smtClean="0"/>
              <a:t>, dyes, and disinfectants. One industrial  method of preparing </a:t>
            </a:r>
            <a:r>
              <a:rPr lang="en-US" b="0" dirty="0" err="1" smtClean="0"/>
              <a:t>chlorobenzene</a:t>
            </a:r>
            <a:r>
              <a:rPr lang="en-US" b="0" dirty="0" smtClean="0"/>
              <a:t> is to react benzene, C</a:t>
            </a:r>
            <a:r>
              <a:rPr lang="en-US" b="0" baseline="-25000" dirty="0" smtClean="0"/>
              <a:t>6</a:t>
            </a:r>
            <a:r>
              <a:rPr lang="en-US" b="0" dirty="0" smtClean="0"/>
              <a:t>H</a:t>
            </a:r>
            <a:r>
              <a:rPr lang="en-US" b="0" baseline="-25000" dirty="0" smtClean="0"/>
              <a:t>6 </a:t>
            </a:r>
            <a:r>
              <a:rPr lang="en-US" b="0" dirty="0" smtClean="0"/>
              <a:t>with chlorine.</a:t>
            </a:r>
          </a:p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6</a:t>
            </a:r>
            <a:r>
              <a:rPr lang="en-US" dirty="0" smtClean="0"/>
              <a:t> </a:t>
            </a:r>
            <a:r>
              <a:rPr lang="en-US" dirty="0" smtClean="0"/>
              <a:t>+ Cl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/>
              <a:t>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Cl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HCl</a:t>
            </a:r>
            <a:endParaRPr lang="en-US" dirty="0">
              <a:sym typeface="Wingdings" pitchFamily="2" charset="2"/>
            </a:endParaRPr>
          </a:p>
          <a:p>
            <a:r>
              <a:rPr lang="en-US" b="0" dirty="0" smtClean="0">
                <a:sym typeface="Wingdings" pitchFamily="2" charset="2"/>
              </a:rPr>
              <a:t>When 36.8g of </a:t>
            </a:r>
            <a:r>
              <a:rPr lang="en-US" b="0" dirty="0"/>
              <a:t>C</a:t>
            </a:r>
            <a:r>
              <a:rPr lang="en-US" b="0" baseline="-25000" dirty="0"/>
              <a:t>6</a:t>
            </a:r>
            <a:r>
              <a:rPr lang="en-US" b="0" dirty="0"/>
              <a:t>H</a:t>
            </a:r>
            <a:r>
              <a:rPr lang="en-US" b="0" baseline="-25000" dirty="0"/>
              <a:t>6</a:t>
            </a:r>
            <a:r>
              <a:rPr lang="en-US" b="0" dirty="0"/>
              <a:t> </a:t>
            </a:r>
            <a:r>
              <a:rPr lang="en-US" b="0" dirty="0" smtClean="0"/>
              <a:t>react with an excess of Cl</a:t>
            </a:r>
            <a:r>
              <a:rPr lang="en-US" b="0" baseline="-25000" dirty="0" smtClean="0"/>
              <a:t>2</a:t>
            </a:r>
            <a:r>
              <a:rPr lang="en-US" b="0" dirty="0" smtClean="0"/>
              <a:t>, the actual yield of C</a:t>
            </a:r>
            <a:r>
              <a:rPr lang="en-US" b="0" baseline="-25000" dirty="0" smtClean="0"/>
              <a:t>6</a:t>
            </a:r>
            <a:r>
              <a:rPr lang="en-US" b="0" dirty="0" smtClean="0"/>
              <a:t>H</a:t>
            </a:r>
            <a:r>
              <a:rPr lang="en-US" b="0" baseline="-25000" dirty="0" smtClean="0"/>
              <a:t>5</a:t>
            </a:r>
            <a:r>
              <a:rPr lang="en-US" b="0" dirty="0" smtClean="0"/>
              <a:t>Cl is 38.8g.</a:t>
            </a:r>
          </a:p>
          <a:p>
            <a:endParaRPr lang="en-US" b="0" dirty="0" smtClean="0"/>
          </a:p>
          <a:p>
            <a:pPr algn="ctr"/>
            <a:r>
              <a:rPr lang="en-US" b="0" dirty="0" smtClean="0"/>
              <a:t>What is the percentage yield of C</a:t>
            </a:r>
            <a:r>
              <a:rPr lang="en-US" b="0" baseline="-25000" dirty="0" smtClean="0"/>
              <a:t>6</a:t>
            </a:r>
            <a:r>
              <a:rPr lang="en-US" b="0" dirty="0" smtClean="0"/>
              <a:t>H</a:t>
            </a:r>
            <a:r>
              <a:rPr lang="en-US" b="0" baseline="-25000" dirty="0" smtClean="0"/>
              <a:t>5</a:t>
            </a:r>
            <a:r>
              <a:rPr lang="en-US" b="0" dirty="0" smtClean="0"/>
              <a:t>Cl ? </a:t>
            </a:r>
            <a:endParaRPr lang="en-US" b="0" dirty="0" smtClean="0"/>
          </a:p>
          <a:p>
            <a:endParaRPr lang="en-US" b="0" dirty="0" smtClean="0"/>
          </a:p>
          <a:p>
            <a:endParaRPr lang="en-US" b="0" dirty="0"/>
          </a:p>
          <a:p>
            <a:pPr algn="r"/>
            <a:r>
              <a:rPr lang="en-US" sz="1400" b="0" i="1" dirty="0" smtClean="0"/>
              <a:t>To solve this problem identify the mass produced by the limiting </a:t>
            </a:r>
            <a:r>
              <a:rPr lang="en-US" sz="1400" b="0" i="1" dirty="0"/>
              <a:t>reactant </a:t>
            </a:r>
            <a:r>
              <a:rPr lang="en-US" sz="1400" b="0" i="1" dirty="0" smtClean="0"/>
              <a:t>C</a:t>
            </a:r>
            <a:r>
              <a:rPr lang="en-US" sz="1400" b="0" i="1" baseline="-25000" dirty="0" smtClean="0"/>
              <a:t>6</a:t>
            </a:r>
            <a:r>
              <a:rPr lang="en-US" sz="1400" b="0" i="1" dirty="0" smtClean="0"/>
              <a:t>H</a:t>
            </a:r>
            <a:r>
              <a:rPr lang="en-US" sz="1400" b="0" i="1" baseline="-25000" dirty="0" smtClean="0"/>
              <a:t>6 </a:t>
            </a:r>
            <a:r>
              <a:rPr lang="en-US" sz="1400" b="0" i="1" dirty="0" smtClean="0"/>
              <a:t>as done before)</a:t>
            </a:r>
            <a:endParaRPr lang="en-US" sz="1400" b="0" i="1" dirty="0"/>
          </a:p>
        </p:txBody>
      </p:sp>
    </p:spTree>
    <p:extLst>
      <p:ext uri="{BB962C8B-B14F-4D97-AF65-F5344CB8AC3E}">
        <p14:creationId xmlns:p14="http://schemas.microsoft.com/office/powerpoint/2010/main" val="216704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the following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>
              <a:spcBef>
                <a:spcPts val="800"/>
              </a:spcBef>
              <a:buClrTx/>
            </a:pPr>
            <a:r>
              <a:rPr lang="en-US" dirty="0" smtClean="0">
                <a:sym typeface="Wingdings" pitchFamily="2" charset="2"/>
              </a:rPr>
              <a:t>BaCl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MgSO</a:t>
            </a:r>
            <a:r>
              <a:rPr lang="en-US" baseline="-25000" dirty="0" smtClean="0">
                <a:sym typeface="Wingdings" pitchFamily="2" charset="2"/>
              </a:rPr>
              <a:t>4</a:t>
            </a:r>
            <a:r>
              <a:rPr lang="en-US" dirty="0" smtClean="0">
                <a:sym typeface="Wingdings" pitchFamily="2" charset="2"/>
              </a:rPr>
              <a:t>  BaSO</a:t>
            </a:r>
            <a:r>
              <a:rPr lang="en-US" baseline="-25000" dirty="0" smtClean="0">
                <a:sym typeface="Wingdings" pitchFamily="2" charset="2"/>
              </a:rPr>
              <a:t>4</a:t>
            </a:r>
            <a:r>
              <a:rPr lang="en-US" dirty="0" smtClean="0">
                <a:sym typeface="Wingdings" pitchFamily="2" charset="2"/>
              </a:rPr>
              <a:t> + MgCl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dirty="0" smtClean="0">
              <a:sym typeface="Wingdings" pitchFamily="2" charset="2"/>
            </a:endParaRPr>
          </a:p>
          <a:p>
            <a:pPr lvl="3">
              <a:spcBef>
                <a:spcPts val="800"/>
              </a:spcBef>
              <a:buClrTx/>
            </a:pPr>
            <a:endParaRPr lang="en-US" b="0" dirty="0" smtClean="0"/>
          </a:p>
          <a:p>
            <a:pPr lvl="3">
              <a:spcBef>
                <a:spcPts val="800"/>
              </a:spcBef>
              <a:buClrTx/>
            </a:pPr>
            <a:r>
              <a:rPr lang="en-US" b="0" dirty="0" smtClean="0"/>
              <a:t>2KI + </a:t>
            </a:r>
            <a:r>
              <a:rPr lang="en-US" b="0" dirty="0" err="1" smtClean="0"/>
              <a:t>Pb</a:t>
            </a:r>
            <a:r>
              <a:rPr lang="en-US" b="0" dirty="0" smtClean="0"/>
              <a:t>(NO3)2 </a:t>
            </a:r>
            <a:r>
              <a:rPr lang="en-US" b="0" dirty="0" smtClean="0">
                <a:sym typeface="Wingdings" pitchFamily="2" charset="2"/>
              </a:rPr>
              <a:t> PbI2 + 2KNO3</a:t>
            </a:r>
            <a:endParaRPr lang="en-US" dirty="0" smtClean="0">
              <a:sym typeface="Wingdings" pitchFamily="2" charset="2"/>
            </a:endParaRPr>
          </a:p>
          <a:p>
            <a:pPr lvl="3">
              <a:spcBef>
                <a:spcPts val="800"/>
              </a:spcBef>
              <a:buClrTx/>
            </a:pPr>
            <a:endParaRPr lang="en-US" b="0" dirty="0" smtClean="0"/>
          </a:p>
          <a:p>
            <a:pPr lvl="3">
              <a:spcBef>
                <a:spcPts val="800"/>
              </a:spcBef>
              <a:buClrTx/>
            </a:pPr>
            <a:r>
              <a:rPr lang="en-US" b="0" dirty="0" smtClean="0"/>
              <a:t>Fe + H20 (g) </a:t>
            </a:r>
            <a:r>
              <a:rPr lang="en-US" b="0" dirty="0" smtClean="0">
                <a:sym typeface="Wingdings" pitchFamily="2" charset="2"/>
              </a:rPr>
              <a:t> Fe2O3 + H2</a:t>
            </a:r>
            <a:endParaRPr lang="en-US" b="0" dirty="0" smtClean="0"/>
          </a:p>
          <a:p>
            <a:endParaRPr lang="en-US" b="0" dirty="0" smtClean="0"/>
          </a:p>
          <a:p>
            <a:r>
              <a:rPr lang="en-US" b="0" dirty="0" smtClean="0"/>
              <a:t>All reactions have two reactants yielding the reaction. 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54531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limiting reactant?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560" y="1100628"/>
            <a:ext cx="7520940" cy="499572"/>
          </a:xfrm>
        </p:spPr>
        <p:txBody>
          <a:bodyPr/>
          <a:lstStyle/>
          <a:p>
            <a:r>
              <a:rPr lang="en-US" b="0" dirty="0" smtClean="0"/>
              <a:t>The reactant that limits the production of the reaction.</a:t>
            </a:r>
          </a:p>
          <a:p>
            <a:endParaRPr lang="en-US" b="0" dirty="0"/>
          </a:p>
          <a:p>
            <a:endParaRPr lang="en-US" b="0" dirty="0" smtClean="0"/>
          </a:p>
          <a:p>
            <a:endParaRPr lang="en-US" b="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61060" y="18135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What about the other reactant?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70660" y="2548428"/>
            <a:ext cx="7520940" cy="804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smtClean="0"/>
              <a:t>The excess reactant is the one that is not limited and has substance remaining after the reaction.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61488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start with moles of a reactant.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b="0" dirty="0"/>
              <a:t>Convert given mass to </a:t>
            </a:r>
            <a:r>
              <a:rPr lang="en-US" b="0" dirty="0" smtClean="0"/>
              <a:t>moles of the given.</a:t>
            </a:r>
            <a:endParaRPr lang="en-US" b="0" dirty="0"/>
          </a:p>
          <a:p>
            <a:pPr>
              <a:buFont typeface="+mj-lt"/>
              <a:buAutoNum type="arabicPeriod"/>
            </a:pPr>
            <a:r>
              <a:rPr lang="en-US" b="0" dirty="0" smtClean="0"/>
              <a:t>Identify </a:t>
            </a:r>
            <a:r>
              <a:rPr lang="en-US" b="0" dirty="0" smtClean="0"/>
              <a:t>the mole ratio within the reaction of reactants to product.</a:t>
            </a:r>
          </a:p>
          <a:p>
            <a:pPr>
              <a:buFont typeface="+mj-lt"/>
              <a:buAutoNum type="arabicPeriod"/>
            </a:pPr>
            <a:r>
              <a:rPr lang="en-US" b="0" dirty="0" smtClean="0"/>
              <a:t>Convert </a:t>
            </a:r>
            <a:r>
              <a:rPr lang="en-US" b="0" dirty="0" smtClean="0"/>
              <a:t>the moles of the given to moles of the product</a:t>
            </a:r>
          </a:p>
          <a:p>
            <a:pPr>
              <a:buFont typeface="+mj-lt"/>
              <a:buAutoNum type="arabicPeriod"/>
            </a:pPr>
            <a:r>
              <a:rPr lang="en-US" b="0" dirty="0" smtClean="0"/>
              <a:t>Repeat this process for the other value of the given reactant.</a:t>
            </a:r>
          </a:p>
          <a:p>
            <a:pPr>
              <a:buFont typeface="+mj-lt"/>
              <a:buAutoNum type="arabicPeriod"/>
            </a:pPr>
            <a:r>
              <a:rPr lang="en-US" b="0" dirty="0" smtClean="0"/>
              <a:t>Convert to the same product as before.</a:t>
            </a:r>
          </a:p>
          <a:p>
            <a:pPr>
              <a:buFont typeface="+mj-lt"/>
              <a:buAutoNum type="arabicPeriod"/>
            </a:pPr>
            <a:r>
              <a:rPr lang="en-US" b="0" dirty="0" smtClean="0"/>
              <a:t>Value that converts into a lesser mole value for the product is the limiting reactant.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07419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Mole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3" indent="-228600">
              <a:spcBef>
                <a:spcPts val="800"/>
              </a:spcBef>
              <a:buClrTx/>
              <a:buNone/>
            </a:pPr>
            <a:r>
              <a:rPr lang="en-US" dirty="0" smtClean="0"/>
              <a:t>For </a:t>
            </a:r>
            <a:r>
              <a:rPr lang="en-US" dirty="0"/>
              <a:t>example: </a:t>
            </a:r>
            <a:endParaRPr lang="en-US" dirty="0" smtClean="0"/>
          </a:p>
          <a:p>
            <a:pPr marL="228600" lvl="3" indent="-228600" algn="ctr">
              <a:spcBef>
                <a:spcPts val="800"/>
              </a:spcBef>
              <a:buClrTx/>
              <a:buNone/>
            </a:pPr>
            <a:r>
              <a:rPr lang="en-US" b="1" dirty="0" smtClean="0"/>
              <a:t>2KI </a:t>
            </a:r>
            <a:r>
              <a:rPr lang="en-US" b="1" dirty="0"/>
              <a:t>+ </a:t>
            </a:r>
            <a:r>
              <a:rPr lang="en-US" b="1" dirty="0" err="1"/>
              <a:t>Pb</a:t>
            </a:r>
            <a:r>
              <a:rPr lang="en-US" b="1" dirty="0"/>
              <a:t>(NO3)</a:t>
            </a:r>
            <a:r>
              <a:rPr lang="en-US" b="1" baseline="-25000" dirty="0"/>
              <a:t>2</a:t>
            </a:r>
            <a:r>
              <a:rPr lang="en-US" b="1" dirty="0"/>
              <a:t> </a:t>
            </a:r>
            <a:r>
              <a:rPr lang="en-US" b="1" dirty="0">
                <a:sym typeface="Wingdings" pitchFamily="2" charset="2"/>
              </a:rPr>
              <a:t> PbI</a:t>
            </a:r>
            <a:r>
              <a:rPr lang="en-US" b="1" baseline="-25000" dirty="0">
                <a:sym typeface="Wingdings" pitchFamily="2" charset="2"/>
              </a:rPr>
              <a:t>2</a:t>
            </a:r>
            <a:r>
              <a:rPr lang="en-US" b="1" dirty="0">
                <a:sym typeface="Wingdings" pitchFamily="2" charset="2"/>
              </a:rPr>
              <a:t> + 2KNO</a:t>
            </a:r>
            <a:r>
              <a:rPr lang="en-US" b="1" baseline="-25000" dirty="0">
                <a:sym typeface="Wingdings" pitchFamily="2" charset="2"/>
              </a:rPr>
              <a:t>3</a:t>
            </a:r>
          </a:p>
          <a:p>
            <a:pPr marL="228600" lvl="3" indent="-228600">
              <a:spcBef>
                <a:spcPts val="800"/>
              </a:spcBef>
              <a:buClrTx/>
              <a:buNone/>
            </a:pPr>
            <a:endParaRPr lang="en-US" dirty="0" smtClean="0"/>
          </a:p>
          <a:p>
            <a:pPr marL="228600" lvl="3" indent="-228600">
              <a:spcBef>
                <a:spcPts val="800"/>
              </a:spcBef>
              <a:buClrTx/>
              <a:buNone/>
            </a:pPr>
            <a:r>
              <a:rPr lang="en-US" dirty="0" smtClean="0"/>
              <a:t>The </a:t>
            </a:r>
            <a:r>
              <a:rPr lang="en-US" dirty="0"/>
              <a:t>mole ratios:  </a:t>
            </a:r>
            <a:endParaRPr lang="en-US" dirty="0" smtClean="0"/>
          </a:p>
          <a:p>
            <a:pPr marL="514350" lvl="4" indent="-285750">
              <a:spcBef>
                <a:spcPts val="800"/>
              </a:spcBef>
              <a:buClrTx/>
            </a:pPr>
            <a:r>
              <a:rPr lang="en-US" dirty="0" smtClean="0"/>
              <a:t>2 </a:t>
            </a:r>
            <a:r>
              <a:rPr lang="en-US" dirty="0"/>
              <a:t>KI to 1 </a:t>
            </a:r>
            <a:r>
              <a:rPr lang="en-US" dirty="0" smtClean="0">
                <a:sym typeface="Wingdings" pitchFamily="2" charset="2"/>
              </a:rPr>
              <a:t>PbI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dirty="0">
              <a:sym typeface="Wingdings" pitchFamily="2" charset="2"/>
            </a:endParaRPr>
          </a:p>
          <a:p>
            <a:pPr marL="514350" lvl="4" indent="-285750">
              <a:spcBef>
                <a:spcPts val="800"/>
              </a:spcBef>
              <a:buClrTx/>
            </a:pPr>
            <a:r>
              <a:rPr lang="en-US" dirty="0" smtClean="0"/>
              <a:t>2 </a:t>
            </a:r>
            <a:r>
              <a:rPr lang="en-US" dirty="0"/>
              <a:t>KI to </a:t>
            </a:r>
            <a:r>
              <a:rPr lang="en-US" dirty="0">
                <a:sym typeface="Wingdings" pitchFamily="2" charset="2"/>
              </a:rPr>
              <a:t>2 KNO</a:t>
            </a:r>
            <a:r>
              <a:rPr lang="en-US" baseline="-25000" dirty="0">
                <a:sym typeface="Wingdings" pitchFamily="2" charset="2"/>
              </a:rPr>
              <a:t>3</a:t>
            </a:r>
          </a:p>
          <a:p>
            <a:pPr marL="514350" lvl="4" indent="-285750">
              <a:spcBef>
                <a:spcPts val="800"/>
              </a:spcBef>
              <a:buClrTx/>
            </a:pPr>
            <a:r>
              <a:rPr lang="en-US" dirty="0" err="1" smtClean="0"/>
              <a:t>Pb</a:t>
            </a:r>
            <a:r>
              <a:rPr lang="en-US" dirty="0" smtClean="0"/>
              <a:t>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smtClean="0">
                <a:sym typeface="Wingdings" pitchFamily="2" charset="2"/>
              </a:rPr>
              <a:t>PbI</a:t>
            </a:r>
            <a:r>
              <a:rPr lang="en-US" baseline="-25000" dirty="0" smtClean="0">
                <a:sym typeface="Wingdings" pitchFamily="2" charset="2"/>
              </a:rPr>
              <a:t>2</a:t>
            </a:r>
          </a:p>
          <a:p>
            <a:pPr marL="514350" lvl="4" indent="-285750">
              <a:spcBef>
                <a:spcPts val="800"/>
              </a:spcBef>
              <a:buClrTx/>
            </a:pPr>
            <a:r>
              <a:rPr lang="en-US" dirty="0" err="1" smtClean="0"/>
              <a:t>Pb</a:t>
            </a:r>
            <a:r>
              <a:rPr lang="en-US" dirty="0" smtClean="0"/>
              <a:t>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to</a:t>
            </a:r>
            <a:r>
              <a:rPr lang="en-US" dirty="0">
                <a:sym typeface="Wingdings" pitchFamily="2" charset="2"/>
              </a:rPr>
              <a:t> 2KNO</a:t>
            </a:r>
            <a:r>
              <a:rPr lang="en-US" baseline="-25000" dirty="0">
                <a:sym typeface="Wingdings" pitchFamily="2" charset="2"/>
              </a:rPr>
              <a:t>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10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Reactant - </a:t>
            </a:r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The black oxide of iron, Fe</a:t>
            </a:r>
            <a:r>
              <a:rPr lang="en-US" b="0" baseline="-25000" dirty="0" smtClean="0"/>
              <a:t>3</a:t>
            </a:r>
            <a:r>
              <a:rPr lang="en-US" b="0" dirty="0" smtClean="0"/>
              <a:t>O</a:t>
            </a:r>
            <a:r>
              <a:rPr lang="en-US" b="0" baseline="-25000" dirty="0" smtClean="0"/>
              <a:t>4</a:t>
            </a:r>
            <a:r>
              <a:rPr lang="en-US" b="0" dirty="0" smtClean="0"/>
              <a:t>, occurs in nature as the mineral magnetite. This substance can also be made in the laboratory by the reaction between red-hot </a:t>
            </a:r>
            <a:r>
              <a:rPr lang="en-US" b="0" dirty="0"/>
              <a:t>i</a:t>
            </a:r>
            <a:r>
              <a:rPr lang="en-US" b="0" dirty="0" smtClean="0"/>
              <a:t>ron and steam.</a:t>
            </a:r>
          </a:p>
          <a:p>
            <a:endParaRPr lang="en-US" b="0" dirty="0"/>
          </a:p>
          <a:p>
            <a:pPr algn="ctr"/>
            <a:r>
              <a:rPr lang="en-US" dirty="0" smtClean="0"/>
              <a:t>3Fe + 4H</a:t>
            </a:r>
            <a:r>
              <a:rPr lang="en-US" baseline="-25000" dirty="0" smtClean="0"/>
              <a:t>2</a:t>
            </a:r>
            <a:r>
              <a:rPr lang="en-US" dirty="0" smtClean="0"/>
              <a:t>0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Fe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-25000" dirty="0" smtClean="0"/>
              <a:t>4</a:t>
            </a:r>
            <a:r>
              <a:rPr lang="en-US" dirty="0"/>
              <a:t> </a:t>
            </a:r>
            <a:r>
              <a:rPr lang="en-US" dirty="0" smtClean="0"/>
              <a:t>+ 4H</a:t>
            </a:r>
            <a:r>
              <a:rPr lang="en-US" baseline="-25000" dirty="0" smtClean="0"/>
              <a:t>2</a:t>
            </a:r>
          </a:p>
          <a:p>
            <a:endParaRPr lang="en-US" b="0" baseline="-25000" dirty="0"/>
          </a:p>
          <a:p>
            <a:r>
              <a:rPr lang="en-US" b="0" dirty="0" smtClean="0"/>
              <a:t>When 36.0g of H</a:t>
            </a:r>
            <a:r>
              <a:rPr lang="en-US" b="0" baseline="-25000" dirty="0" smtClean="0"/>
              <a:t>2</a:t>
            </a:r>
            <a:r>
              <a:rPr lang="en-US" b="0" dirty="0" smtClean="0"/>
              <a:t>Ois mixed with 67.0g Fe, which is the limiting reactant?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57604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22960" y="990600"/>
                <a:ext cx="7940040" cy="4157172"/>
              </a:xfrm>
            </p:spPr>
            <p:txBody>
              <a:bodyPr>
                <a:normAutofit/>
              </a:bodyPr>
              <a:lstStyle/>
              <a:p>
                <a:r>
                  <a:rPr lang="en-US" b="0" dirty="0" smtClean="0"/>
                  <a:t>Step 1: </a:t>
                </a:r>
                <a:r>
                  <a:rPr lang="en-US" b="0" dirty="0"/>
                  <a:t>Convert given mass to moles of the given</a:t>
                </a:r>
                <a:r>
                  <a:rPr lang="en-US" b="0" dirty="0" smtClean="0"/>
                  <a:t>. (</a:t>
                </a:r>
                <a:r>
                  <a:rPr lang="en-US" b="0" dirty="0"/>
                  <a:t>U</a:t>
                </a:r>
                <a:r>
                  <a:rPr lang="en-US" b="0" dirty="0" smtClean="0"/>
                  <a:t>se molar mass of each compound)</a:t>
                </a:r>
                <a:endParaRPr lang="en-US" b="0" dirty="0"/>
              </a:p>
              <a:p>
                <a:endParaRPr lang="en-US" b="0" dirty="0" smtClean="0"/>
              </a:p>
              <a:p>
                <a:pPr lvl="3">
                  <a:buFont typeface="Arial" pitchFamily="34" charset="0"/>
                  <a:buChar char="•"/>
                </a:pPr>
                <a:r>
                  <a:rPr lang="en-US" b="0" dirty="0" smtClean="0"/>
                  <a:t>36.0g </a:t>
                </a:r>
                <a:r>
                  <a:rPr lang="en-US" b="0" dirty="0"/>
                  <a:t>of </a:t>
                </a:r>
                <a:r>
                  <a:rPr lang="en-US" b="0" dirty="0" smtClean="0"/>
                  <a:t>H</a:t>
                </a:r>
                <a:r>
                  <a:rPr lang="en-US" b="0" baseline="-25000" dirty="0" smtClean="0"/>
                  <a:t>2</a:t>
                </a:r>
                <a:r>
                  <a:rPr lang="en-US" b="0" dirty="0" smtClean="0"/>
                  <a:t>O *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𝑚𝑜𝑙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18.02</m:t>
                        </m:r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b="0" dirty="0" smtClean="0"/>
                  <a:t> = 2 </a:t>
                </a:r>
                <a:r>
                  <a:rPr lang="en-US" b="0" dirty="0" err="1" smtClean="0"/>
                  <a:t>mol</a:t>
                </a:r>
                <a:r>
                  <a:rPr lang="en-US" b="0" dirty="0" smtClean="0"/>
                  <a:t> </a:t>
                </a:r>
                <a:r>
                  <a:rPr lang="en-US" dirty="0"/>
                  <a:t>H</a:t>
                </a:r>
                <a:r>
                  <a:rPr lang="en-US" baseline="-25000" dirty="0"/>
                  <a:t>2</a:t>
                </a:r>
                <a:r>
                  <a:rPr lang="en-US" dirty="0"/>
                  <a:t>O</a:t>
                </a:r>
                <a:endParaRPr lang="en-US" b="0" dirty="0"/>
              </a:p>
              <a:p>
                <a:pPr lvl="3">
                  <a:buFont typeface="Arial" pitchFamily="34" charset="0"/>
                  <a:buChar char="•"/>
                </a:pPr>
                <a:endParaRPr lang="en-US" b="0" dirty="0" smtClean="0"/>
              </a:p>
              <a:p>
                <a:pPr lvl="3">
                  <a:buFont typeface="Arial" pitchFamily="34" charset="0"/>
                  <a:buChar char="•"/>
                </a:pPr>
                <a:r>
                  <a:rPr lang="en-US" b="0" dirty="0" smtClean="0"/>
                  <a:t>67.0g Fe </a:t>
                </a:r>
                <a:r>
                  <a:rPr lang="en-US" b="0" dirty="0"/>
                  <a:t>*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>
                            <a:latin typeface="Cambria Math"/>
                          </a:rPr>
                          <m:t>1</m:t>
                        </m:r>
                        <m:r>
                          <a:rPr lang="en-US" b="0" i="1">
                            <a:latin typeface="Cambria Math"/>
                          </a:rPr>
                          <m:t>𝑚𝑜𝑙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55.85</m:t>
                        </m:r>
                        <m:r>
                          <a:rPr lang="en-US" b="0" i="1">
                            <a:latin typeface="Cambria Math"/>
                          </a:rPr>
                          <m:t>𝑔</m:t>
                        </m:r>
                      </m:den>
                    </m:f>
                    <m:r>
                      <a:rPr lang="en-US" b="0" i="1">
                        <a:latin typeface="Cambria Math"/>
                      </a:rPr>
                      <m:t>)</m:t>
                    </m:r>
                  </m:oMath>
                </a14:m>
                <a:r>
                  <a:rPr lang="en-US" b="0" dirty="0"/>
                  <a:t> = </a:t>
                </a:r>
                <a:r>
                  <a:rPr lang="en-US" b="0" dirty="0" smtClean="0"/>
                  <a:t>1.2 </a:t>
                </a:r>
                <a:r>
                  <a:rPr lang="en-US" b="0" dirty="0" err="1" smtClean="0"/>
                  <a:t>mol</a:t>
                </a:r>
                <a:r>
                  <a:rPr lang="en-US" b="0" dirty="0" smtClean="0"/>
                  <a:t> </a:t>
                </a:r>
                <a:r>
                  <a:rPr lang="en-US" dirty="0"/>
                  <a:t>Fe</a:t>
                </a:r>
                <a:endParaRPr lang="en-US" b="0" dirty="0"/>
              </a:p>
              <a:p>
                <a:endParaRPr lang="en-US" b="0" dirty="0"/>
              </a:p>
              <a:p>
                <a:r>
                  <a:rPr lang="en-US" b="0" dirty="0" smtClean="0"/>
                  <a:t>Step 2: Identify the mole ratio within the reaction of reactants to product.</a:t>
                </a:r>
              </a:p>
              <a:p>
                <a:r>
                  <a:rPr lang="en-US" dirty="0" smtClean="0"/>
                  <a:t>			4Fe </a:t>
                </a:r>
                <a:r>
                  <a:rPr lang="en-US" dirty="0"/>
                  <a:t>+ </a:t>
                </a:r>
                <a:r>
                  <a:rPr lang="en-US" dirty="0" smtClean="0"/>
                  <a:t>3H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0 </a:t>
                </a:r>
                <a:r>
                  <a:rPr lang="en-US" dirty="0">
                    <a:sym typeface="Wingdings" pitchFamily="2" charset="2"/>
                  </a:rPr>
                  <a:t> </a:t>
                </a:r>
                <a:r>
                  <a:rPr lang="en-US" dirty="0" smtClean="0">
                    <a:sym typeface="Wingdings" pitchFamily="2" charset="2"/>
                  </a:rPr>
                  <a:t>2</a:t>
                </a:r>
                <a:r>
                  <a:rPr lang="en-US" dirty="0" smtClean="0"/>
                  <a:t>Fe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O</a:t>
                </a:r>
                <a:r>
                  <a:rPr lang="en-US" baseline="-25000" dirty="0" smtClean="0"/>
                  <a:t>3</a:t>
                </a:r>
                <a:r>
                  <a:rPr lang="en-US" dirty="0" smtClean="0"/>
                  <a:t> </a:t>
                </a:r>
                <a:r>
                  <a:rPr lang="en-US" dirty="0"/>
                  <a:t>+ 3</a:t>
                </a:r>
                <a:r>
                  <a:rPr lang="en-US" dirty="0" smtClean="0"/>
                  <a:t>H</a:t>
                </a:r>
                <a:r>
                  <a:rPr lang="en-US" baseline="-25000" dirty="0" smtClean="0"/>
                  <a:t>2</a:t>
                </a:r>
                <a:endParaRPr lang="en-US" baseline="-25000" dirty="0"/>
              </a:p>
              <a:p>
                <a:endParaRPr lang="en-US" b="0" dirty="0" smtClean="0"/>
              </a:p>
              <a:p>
                <a:pPr lvl="3">
                  <a:buFont typeface="Arial" pitchFamily="34" charset="0"/>
                  <a:buChar char="•"/>
                </a:pPr>
                <a:r>
                  <a:rPr lang="en-US" dirty="0"/>
                  <a:t>3H</a:t>
                </a:r>
                <a:r>
                  <a:rPr lang="en-US" baseline="-25000" dirty="0"/>
                  <a:t>2</a:t>
                </a:r>
                <a:r>
                  <a:rPr lang="en-US" dirty="0"/>
                  <a:t>0 </a:t>
                </a:r>
                <a:r>
                  <a:rPr lang="en-US" dirty="0">
                    <a:sym typeface="Wingdings" pitchFamily="2" charset="2"/>
                  </a:rPr>
                  <a:t>: 2</a:t>
                </a:r>
                <a:r>
                  <a:rPr lang="en-US" dirty="0"/>
                  <a:t>Fe</a:t>
                </a:r>
                <a:r>
                  <a:rPr lang="en-US" baseline="-25000" dirty="0"/>
                  <a:t>2</a:t>
                </a:r>
                <a:r>
                  <a:rPr lang="en-US" dirty="0"/>
                  <a:t>O</a:t>
                </a:r>
                <a:r>
                  <a:rPr lang="en-US" baseline="-25000" dirty="0"/>
                  <a:t>3 </a:t>
                </a:r>
                <a:r>
                  <a:rPr lang="en-US" dirty="0"/>
                  <a:t>  (3:2)</a:t>
                </a:r>
              </a:p>
              <a:p>
                <a:pPr lvl="3">
                  <a:buFont typeface="Arial" pitchFamily="34" charset="0"/>
                  <a:buChar char="•"/>
                </a:pPr>
                <a:endParaRPr lang="en-US" dirty="0" smtClean="0"/>
              </a:p>
              <a:p>
                <a:pPr lvl="3">
                  <a:buFont typeface="Arial" pitchFamily="34" charset="0"/>
                  <a:buChar char="•"/>
                </a:pPr>
                <a:r>
                  <a:rPr lang="en-US" dirty="0" smtClean="0"/>
                  <a:t>4Fe </a:t>
                </a:r>
                <a:r>
                  <a:rPr lang="en-US" dirty="0"/>
                  <a:t>:</a:t>
                </a:r>
                <a:r>
                  <a:rPr lang="en-US" dirty="0" smtClean="0">
                    <a:sym typeface="Wingdings" pitchFamily="2" charset="2"/>
                  </a:rPr>
                  <a:t> 2</a:t>
                </a:r>
                <a:r>
                  <a:rPr lang="en-US" dirty="0" smtClean="0"/>
                  <a:t>Fe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O</a:t>
                </a:r>
                <a:r>
                  <a:rPr lang="en-US" baseline="-25000" dirty="0" smtClean="0"/>
                  <a:t>3</a:t>
                </a:r>
                <a:r>
                  <a:rPr lang="en-US" dirty="0" smtClean="0"/>
                  <a:t>    (4:2 = 2:1)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2960" y="990600"/>
                <a:ext cx="7940040" cy="4157172"/>
              </a:xfrm>
              <a:blipFill rotWithShape="1">
                <a:blip r:embed="rId2"/>
                <a:stretch>
                  <a:fillRect l="-384" t="-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4418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 smtClean="0"/>
                  <a:t>Step </a:t>
                </a:r>
                <a:r>
                  <a:rPr lang="en-US" b="0" dirty="0"/>
                  <a:t>3</a:t>
                </a:r>
                <a:r>
                  <a:rPr lang="en-US" b="0" dirty="0" smtClean="0"/>
                  <a:t>: </a:t>
                </a:r>
                <a:r>
                  <a:rPr lang="en-US" b="0" dirty="0"/>
                  <a:t>Convert the moles of the given to moles of the </a:t>
                </a:r>
                <a:r>
                  <a:rPr lang="en-US" b="0" dirty="0" smtClean="0"/>
                  <a:t>product. (Use mole ratios)</a:t>
                </a:r>
              </a:p>
              <a:p>
                <a:pPr marL="809244" lvl="5" indent="-342900">
                  <a:spcBef>
                    <a:spcPts val="800"/>
                  </a:spcBef>
                  <a:buClrTx/>
                </a:pPr>
                <a:r>
                  <a:rPr lang="en-US" dirty="0"/>
                  <a:t>2 </a:t>
                </a:r>
                <a:r>
                  <a:rPr lang="en-US" dirty="0" err="1"/>
                  <a:t>mol</a:t>
                </a:r>
                <a:r>
                  <a:rPr lang="en-US" dirty="0"/>
                  <a:t> H</a:t>
                </a:r>
                <a:r>
                  <a:rPr lang="en-US" baseline="-25000" dirty="0"/>
                  <a:t>2</a:t>
                </a:r>
                <a:r>
                  <a:rPr lang="en-US" dirty="0"/>
                  <a:t>O</a:t>
                </a:r>
                <a:r>
                  <a:rPr lang="en-US" dirty="0"/>
                  <a:t> *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𝑚𝑜𝑙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𝐹𝑒</m:t>
                        </m:r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𝑂</m:t>
                        </m:r>
                        <m:r>
                          <a:rPr lang="en-US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𝑚𝑜𝑙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𝐻</m:t>
                        </m:r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𝑂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= </a:t>
                </a:r>
                <a:r>
                  <a:rPr lang="en-US" dirty="0" smtClean="0"/>
                  <a:t>1.33 </a:t>
                </a:r>
                <a:r>
                  <a:rPr lang="en-US" dirty="0" err="1" smtClean="0"/>
                  <a:t>mol</a:t>
                </a:r>
                <a:r>
                  <a:rPr lang="en-US" dirty="0" smtClean="0"/>
                  <a:t> Fe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O</a:t>
                </a:r>
                <a:r>
                  <a:rPr lang="en-US" baseline="-25000" dirty="0" smtClean="0"/>
                  <a:t>3</a:t>
                </a:r>
                <a:endParaRPr lang="en-US" b="0" dirty="0"/>
              </a:p>
              <a:p>
                <a:pPr marL="342900" lvl="3" indent="-342900">
                  <a:spcBef>
                    <a:spcPts val="800"/>
                  </a:spcBef>
                  <a:buClrTx/>
                  <a:buNone/>
                </a:pPr>
                <a:endParaRPr lang="en-US" baseline="-25000" dirty="0"/>
              </a:p>
              <a:p>
                <a:pPr marL="342900" lvl="3" indent="-342900">
                  <a:spcBef>
                    <a:spcPts val="800"/>
                  </a:spcBef>
                  <a:buClrTx/>
                  <a:buNone/>
                </a:pPr>
                <a:r>
                  <a:rPr lang="en-US" dirty="0" smtClean="0"/>
                  <a:t>Step 5 and 6: Repeat </a:t>
                </a:r>
                <a:r>
                  <a:rPr lang="en-US" dirty="0"/>
                  <a:t>this process for the other value of the given reactant.</a:t>
                </a:r>
              </a:p>
              <a:p>
                <a:pPr marL="809244" lvl="5" indent="-342900">
                  <a:spcBef>
                    <a:spcPts val="800"/>
                  </a:spcBef>
                  <a:buClrTx/>
                </a:pPr>
                <a:r>
                  <a:rPr lang="en-US" dirty="0"/>
                  <a:t>1.2 </a:t>
                </a:r>
                <a:r>
                  <a:rPr lang="en-US" dirty="0" err="1"/>
                  <a:t>mol</a:t>
                </a:r>
                <a:r>
                  <a:rPr lang="en-US" dirty="0"/>
                  <a:t> Fe *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𝑚𝑜𝑙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𝐹𝑒</m:t>
                        </m:r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𝑂</m:t>
                        </m:r>
                        <m:r>
                          <a:rPr lang="en-US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𝑚𝑜𝑙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𝐹𝑒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= </a:t>
                </a:r>
                <a:r>
                  <a:rPr lang="en-US" dirty="0"/>
                  <a:t>0.6 </a:t>
                </a:r>
                <a:r>
                  <a:rPr lang="en-US" dirty="0" err="1"/>
                  <a:t>mol</a:t>
                </a:r>
                <a:r>
                  <a:rPr lang="en-US" dirty="0"/>
                  <a:t> </a:t>
                </a:r>
                <a:r>
                  <a:rPr lang="en-US" dirty="0"/>
                  <a:t>Fe</a:t>
                </a:r>
                <a:r>
                  <a:rPr lang="en-US" baseline="-25000" dirty="0"/>
                  <a:t>2</a:t>
                </a:r>
                <a:r>
                  <a:rPr lang="en-US" dirty="0"/>
                  <a:t>O</a:t>
                </a:r>
                <a:r>
                  <a:rPr lang="en-US" baseline="-25000" dirty="0"/>
                  <a:t>3</a:t>
                </a:r>
              </a:p>
              <a:p>
                <a:pPr marL="342900" lvl="3" indent="-342900">
                  <a:spcBef>
                    <a:spcPts val="800"/>
                  </a:spcBef>
                  <a:buClrTx/>
                  <a:buNone/>
                </a:pPr>
                <a:endParaRPr lang="en-US" dirty="0" smtClean="0"/>
              </a:p>
              <a:p>
                <a:pPr marL="342900" lvl="3" indent="-342900">
                  <a:spcBef>
                    <a:spcPts val="800"/>
                  </a:spcBef>
                  <a:buClrTx/>
                  <a:buNone/>
                </a:pPr>
                <a:r>
                  <a:rPr lang="en-US" dirty="0" smtClean="0"/>
                  <a:t>Step 6: Value </a:t>
                </a:r>
                <a:r>
                  <a:rPr lang="en-US" dirty="0"/>
                  <a:t>that converts into a lesser mole value for the product is the limiting reactant.</a:t>
                </a:r>
              </a:p>
              <a:p>
                <a:pPr marL="809244" lvl="5" indent="-342900">
                  <a:spcBef>
                    <a:spcPts val="800"/>
                  </a:spcBef>
                  <a:buClrTx/>
                </a:pPr>
                <a:r>
                  <a:rPr lang="en-US" dirty="0" smtClean="0"/>
                  <a:t>Fe is the limiting reactant producing 0.6 </a:t>
                </a:r>
                <a:r>
                  <a:rPr lang="en-US" dirty="0" err="1" smtClean="0"/>
                  <a:t>mol</a:t>
                </a:r>
                <a:r>
                  <a:rPr lang="en-US" dirty="0" smtClean="0"/>
                  <a:t> </a:t>
                </a:r>
                <a:r>
                  <a:rPr lang="en-US" dirty="0"/>
                  <a:t>Fe</a:t>
                </a:r>
                <a:r>
                  <a:rPr lang="en-US" baseline="-25000" dirty="0"/>
                  <a:t>2</a:t>
                </a:r>
                <a:r>
                  <a:rPr lang="en-US" dirty="0"/>
                  <a:t>O</a:t>
                </a:r>
                <a:r>
                  <a:rPr lang="en-US" baseline="-25000" dirty="0"/>
                  <a:t>3</a:t>
                </a:r>
                <a:endParaRPr lang="en-US" baseline="-25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05" t="-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550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20940" cy="548640"/>
          </a:xfrm>
        </p:spPr>
        <p:txBody>
          <a:bodyPr/>
          <a:lstStyle/>
          <a:p>
            <a:r>
              <a:rPr lang="en-US" dirty="0" smtClean="0"/>
              <a:t>Determine mass </a:t>
            </a:r>
            <a:r>
              <a:rPr lang="en-US" dirty="0" smtClean="0"/>
              <a:t>of </a:t>
            </a:r>
            <a:r>
              <a:rPr lang="en-US" dirty="0" smtClean="0"/>
              <a:t>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A remaining reactant has material left after the reaction is completed.</a:t>
            </a:r>
          </a:p>
          <a:p>
            <a:endParaRPr lang="en-US" b="0" dirty="0"/>
          </a:p>
          <a:p>
            <a:r>
              <a:rPr lang="en-US" b="0" dirty="0" smtClean="0"/>
              <a:t>To determine mass:</a:t>
            </a:r>
          </a:p>
          <a:p>
            <a:pPr>
              <a:buFont typeface="+mj-lt"/>
              <a:buAutoNum type="arabicPeriod"/>
            </a:pPr>
            <a:r>
              <a:rPr lang="en-US" b="0" dirty="0" smtClean="0"/>
              <a:t>Determine moles of  product produced by limiting reactant</a:t>
            </a:r>
          </a:p>
          <a:p>
            <a:pPr>
              <a:buFont typeface="+mj-lt"/>
              <a:buAutoNum type="arabicPeriod"/>
            </a:pPr>
            <a:r>
              <a:rPr lang="en-US" b="0" dirty="0" smtClean="0"/>
              <a:t>Convert moles of product to mass of the product using molar mass.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97429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4787</TotalTime>
  <Words>879</Words>
  <Application>Microsoft Office PowerPoint</Application>
  <PresentationFormat>On-screen Show (4:3)</PresentationFormat>
  <Paragraphs>128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Angles</vt:lpstr>
      <vt:lpstr>Limiting Reactants</vt:lpstr>
      <vt:lpstr>Consider the following reactions</vt:lpstr>
      <vt:lpstr>What is a limiting reactant?</vt:lpstr>
      <vt:lpstr>If you start with moles of a reactant.</vt:lpstr>
      <vt:lpstr>Determining Mole ratio</vt:lpstr>
      <vt:lpstr>Limiting Reactant - Practice</vt:lpstr>
      <vt:lpstr>Solve:</vt:lpstr>
      <vt:lpstr>Solve:</vt:lpstr>
      <vt:lpstr>Determine mass of product</vt:lpstr>
      <vt:lpstr>Limiting Reactant - Practice</vt:lpstr>
      <vt:lpstr>Limiting Reactant - Practice</vt:lpstr>
      <vt:lpstr>remaining mass of excess reactant</vt:lpstr>
      <vt:lpstr>Limiting Reactant - Practice</vt:lpstr>
      <vt:lpstr>Limiting Reactant - Practice</vt:lpstr>
      <vt:lpstr>Percentage Yield</vt:lpstr>
      <vt:lpstr>Percentage Yield</vt:lpstr>
      <vt:lpstr>Percentage Yield - Practice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Limiting Reactants</dc:title>
  <dc:creator>Scott Wolfrey</dc:creator>
  <cp:lastModifiedBy>Scott Wolfrey</cp:lastModifiedBy>
  <cp:revision>22</cp:revision>
  <dcterms:created xsi:type="dcterms:W3CDTF">2014-05-09T17:47:33Z</dcterms:created>
  <dcterms:modified xsi:type="dcterms:W3CDTF">2014-11-11T07:59:35Z</dcterms:modified>
</cp:coreProperties>
</file>