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0" r:id="rId4"/>
    <p:sldId id="279" r:id="rId5"/>
    <p:sldId id="280" r:id="rId6"/>
    <p:sldId id="28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25" autoAdjust="0"/>
    <p:restoredTop sz="94676" autoAdjust="0"/>
  </p:normalViewPr>
  <p:slideViewPr>
    <p:cSldViewPr>
      <p:cViewPr varScale="1">
        <p:scale>
          <a:sx n="87" d="100"/>
          <a:sy n="87" d="100"/>
        </p:scale>
        <p:origin x="-182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6BB2A-EA58-472E-89D3-2272A89F0759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469" y="236415"/>
            <a:ext cx="785301" cy="365125"/>
          </a:xfrm>
        </p:spPr>
        <p:txBody>
          <a:bodyPr/>
          <a:lstStyle>
            <a:lvl1pPr>
              <a:defRPr sz="1400"/>
            </a:lvl1pPr>
          </a:lstStyle>
          <a:p>
            <a:fld id="{EA9C180F-73AB-4EE6-A9C7-61D4F1295689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6BB2A-EA58-472E-89D3-2272A89F0759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C180F-73AB-4EE6-A9C7-61D4F12956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6BB2A-EA58-472E-89D3-2272A89F0759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C180F-73AB-4EE6-A9C7-61D4F12956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6BB2A-EA58-472E-89D3-2272A89F0759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9C180F-73AB-4EE6-A9C7-61D4F129568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6BB2A-EA58-472E-89D3-2272A89F0759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9C180F-73AB-4EE6-A9C7-61D4F1295689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6BB2A-EA58-472E-89D3-2272A89F0759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C180F-73AB-4EE6-A9C7-61D4F129568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6BB2A-EA58-472E-89D3-2272A89F0759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C180F-73AB-4EE6-A9C7-61D4F129568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6BB2A-EA58-472E-89D3-2272A89F0759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C180F-73AB-4EE6-A9C7-61D4F12956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6BB2A-EA58-472E-89D3-2272A89F0759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9C180F-73AB-4EE6-A9C7-61D4F129568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8C6BB2A-EA58-472E-89D3-2272A89F0759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A9C180F-73AB-4EE6-A9C7-61D4F129568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 anchor="b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6BB2A-EA58-472E-89D3-2272A89F0759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C180F-73AB-4EE6-A9C7-61D4F12956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38200"/>
            <a:ext cx="7467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EA9C180F-73AB-4EE6-A9C7-61D4F1295689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8453438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8C6BB2A-EA58-472E-89D3-2272A89F0759}" type="datetimeFigureOut">
              <a:rPr lang="en-US" smtClean="0"/>
              <a:t>9/22/2014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  <p:txStyles>
    <p:titleStyle>
      <a:lvl1pPr algn="l" defTabSz="914400" rtl="0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800" dirty="0"/>
              <a:t>Molecular Nomenclature</a:t>
            </a:r>
            <a:endParaRPr lang="en-US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81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Remember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Compounds:</a:t>
            </a:r>
          </a:p>
          <a:p>
            <a:r>
              <a:rPr lang="en-US" dirty="0" smtClean="0"/>
              <a:t>Composed </a:t>
            </a:r>
            <a:r>
              <a:rPr lang="en-US" dirty="0"/>
              <a:t>of more than one type of atom chemically </a:t>
            </a:r>
            <a:r>
              <a:rPr lang="en-US" dirty="0" smtClean="0"/>
              <a:t>bonded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Separated </a:t>
            </a:r>
            <a:r>
              <a:rPr lang="en-US" dirty="0"/>
              <a:t>chemically not physically</a:t>
            </a:r>
          </a:p>
          <a:p>
            <a:endParaRPr lang="en-US" dirty="0" smtClean="0"/>
          </a:p>
          <a:p>
            <a:r>
              <a:rPr lang="en-US" dirty="0" smtClean="0"/>
              <a:t>No </a:t>
            </a:r>
            <a:r>
              <a:rPr lang="en-US" dirty="0"/>
              <a:t>overall charge; they are electrically neutral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86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219200"/>
          </a:xfrm>
        </p:spPr>
        <p:txBody>
          <a:bodyPr/>
          <a:lstStyle/>
          <a:p>
            <a:pPr algn="r"/>
            <a:r>
              <a:rPr lang="en-US" dirty="0" smtClean="0">
                <a:effectLst/>
              </a:rPr>
              <a:t>Covalent Bonds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724400"/>
          </a:xfrm>
        </p:spPr>
        <p:txBody>
          <a:bodyPr>
            <a:normAutofit/>
          </a:bodyPr>
          <a:lstStyle/>
          <a:p>
            <a:r>
              <a:rPr lang="en-US" dirty="0"/>
              <a:t>Covalent bonds are formed between two nonmetals.  </a:t>
            </a:r>
            <a:endParaRPr lang="en-US" dirty="0" smtClean="0"/>
          </a:p>
          <a:p>
            <a:endParaRPr lang="en-US" dirty="0" smtClean="0"/>
          </a:p>
          <a:p>
            <a:pPr lvl="0"/>
            <a:r>
              <a:rPr lang="en-US" dirty="0"/>
              <a:t>Some non-metals bonds to an atom of the same element to form a </a:t>
            </a:r>
            <a:r>
              <a:rPr lang="en-US" dirty="0" smtClean="0"/>
              <a:t>diatomic </a:t>
            </a:r>
            <a:r>
              <a:rPr lang="en-US" dirty="0"/>
              <a:t>atom.  </a:t>
            </a:r>
            <a:endParaRPr lang="en-US" dirty="0" smtClean="0"/>
          </a:p>
          <a:p>
            <a:endParaRPr lang="en-US" dirty="0"/>
          </a:p>
          <a:p>
            <a:r>
              <a:rPr lang="en-US" i="1" dirty="0"/>
              <a:t>Mr.</a:t>
            </a:r>
            <a:r>
              <a:rPr lang="en-US" dirty="0"/>
              <a:t> B R I N </a:t>
            </a:r>
            <a:r>
              <a:rPr lang="en-US" dirty="0" err="1"/>
              <a:t>Cl</a:t>
            </a:r>
            <a:r>
              <a:rPr lang="en-US" dirty="0"/>
              <a:t> O F</a:t>
            </a:r>
          </a:p>
        </p:txBody>
      </p:sp>
    </p:spTree>
    <p:extLst>
      <p:ext uri="{BB962C8B-B14F-4D97-AF65-F5344CB8AC3E}">
        <p14:creationId xmlns:p14="http://schemas.microsoft.com/office/powerpoint/2010/main" val="563165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0"/>
            <a:ext cx="7239000" cy="1219200"/>
          </a:xfrm>
        </p:spPr>
        <p:txBody>
          <a:bodyPr/>
          <a:lstStyle/>
          <a:p>
            <a:pPr algn="r"/>
            <a:r>
              <a:rPr lang="en-US" sz="4800" dirty="0" smtClean="0">
                <a:effectLst/>
              </a:rPr>
              <a:t>Nomenclature of Molecules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724400"/>
          </a:xfrm>
        </p:spPr>
        <p:txBody>
          <a:bodyPr>
            <a:normAutofit/>
          </a:bodyPr>
          <a:lstStyle/>
          <a:p>
            <a:r>
              <a:rPr lang="en-US" dirty="0"/>
              <a:t>The naming of compounds is referred to as nomenclature.  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nomenclature of all types of bonds are different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8705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0"/>
            <a:ext cx="7239000" cy="1219200"/>
          </a:xfrm>
        </p:spPr>
        <p:txBody>
          <a:bodyPr/>
          <a:lstStyle/>
          <a:p>
            <a:pPr algn="r"/>
            <a:r>
              <a:rPr lang="en-US" sz="4800" dirty="0" smtClean="0">
                <a:effectLst/>
              </a:rPr>
              <a:t>Nomenclature of Molecules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533400"/>
            <a:ext cx="7772400" cy="5029200"/>
          </a:xfrm>
        </p:spPr>
        <p:txBody>
          <a:bodyPr>
            <a:normAutofit/>
          </a:bodyPr>
          <a:lstStyle/>
          <a:p>
            <a:r>
              <a:rPr lang="en-US" sz="2400" dirty="0"/>
              <a:t>The nomenclature for molecular compounds is very easy if you know the meanings of the following Latin prefixes</a:t>
            </a:r>
            <a:r>
              <a:rPr lang="en-US" sz="2400" dirty="0" smtClean="0"/>
              <a:t>.</a:t>
            </a:r>
          </a:p>
          <a:p>
            <a:pPr marL="800100" lvl="1" indent="-342900">
              <a:buFont typeface="+mj-lt"/>
              <a:buAutoNum type="arabicPeriod"/>
            </a:pPr>
            <a:r>
              <a:rPr lang="it-IT" dirty="0"/>
              <a:t>Mono</a:t>
            </a:r>
          </a:p>
          <a:p>
            <a:pPr marL="800100" lvl="1" indent="-342900">
              <a:buFont typeface="+mj-lt"/>
              <a:buAutoNum type="arabicPeriod"/>
            </a:pPr>
            <a:r>
              <a:rPr lang="it-IT" dirty="0"/>
              <a:t>Di</a:t>
            </a:r>
          </a:p>
          <a:p>
            <a:pPr marL="800100" lvl="1" indent="-342900">
              <a:buFont typeface="+mj-lt"/>
              <a:buAutoNum type="arabicPeriod"/>
            </a:pPr>
            <a:r>
              <a:rPr lang="it-IT" dirty="0"/>
              <a:t>Tri</a:t>
            </a:r>
          </a:p>
          <a:p>
            <a:pPr marL="800100" lvl="1" indent="-342900">
              <a:buFont typeface="+mj-lt"/>
              <a:buAutoNum type="arabicPeriod"/>
            </a:pPr>
            <a:r>
              <a:rPr lang="it-IT" dirty="0"/>
              <a:t>Tetra</a:t>
            </a:r>
          </a:p>
          <a:p>
            <a:pPr marL="800100" lvl="1" indent="-342900">
              <a:buFont typeface="+mj-lt"/>
              <a:buAutoNum type="arabicPeriod"/>
            </a:pPr>
            <a:r>
              <a:rPr lang="it-IT" dirty="0"/>
              <a:t>Penta</a:t>
            </a:r>
          </a:p>
          <a:p>
            <a:pPr marL="800100" lvl="1" indent="-342900">
              <a:buFont typeface="+mj-lt"/>
              <a:buAutoNum type="arabicPeriod"/>
            </a:pPr>
            <a:r>
              <a:rPr lang="it-IT" dirty="0"/>
              <a:t>Hexa</a:t>
            </a:r>
          </a:p>
          <a:p>
            <a:pPr marL="800100" lvl="1" indent="-342900">
              <a:buFont typeface="+mj-lt"/>
              <a:buAutoNum type="arabicPeriod"/>
            </a:pPr>
            <a:r>
              <a:rPr lang="it-IT" dirty="0"/>
              <a:t>Hepta</a:t>
            </a:r>
          </a:p>
          <a:p>
            <a:pPr marL="800100" lvl="1" indent="-342900">
              <a:buFont typeface="+mj-lt"/>
              <a:buAutoNum type="arabicPeriod"/>
            </a:pPr>
            <a:r>
              <a:rPr lang="it-IT" dirty="0"/>
              <a:t>Octa</a:t>
            </a:r>
          </a:p>
          <a:p>
            <a:pPr marL="800100" lvl="1" indent="-342900">
              <a:buFont typeface="+mj-lt"/>
              <a:buAutoNum type="arabicPeriod"/>
            </a:pPr>
            <a:r>
              <a:rPr lang="it-IT" dirty="0"/>
              <a:t>Nona</a:t>
            </a:r>
          </a:p>
          <a:p>
            <a:pPr marL="800100" lvl="1" indent="-342900">
              <a:buFont typeface="+mj-lt"/>
              <a:buAutoNum type="arabicPeriod"/>
            </a:pPr>
            <a:r>
              <a:rPr lang="it-IT" dirty="0"/>
              <a:t>Deca</a:t>
            </a:r>
          </a:p>
          <a:p>
            <a:r>
              <a:rPr lang="en-US" sz="2400" dirty="0" smtClean="0"/>
              <a:t>The prefixes are used in the front of element’s name to match the number of atoms per element.</a:t>
            </a:r>
          </a:p>
        </p:txBody>
      </p:sp>
    </p:spTree>
    <p:extLst>
      <p:ext uri="{BB962C8B-B14F-4D97-AF65-F5344CB8AC3E}">
        <p14:creationId xmlns:p14="http://schemas.microsoft.com/office/powerpoint/2010/main" val="3083339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0"/>
            <a:ext cx="7239000" cy="1219200"/>
          </a:xfrm>
        </p:spPr>
        <p:txBody>
          <a:bodyPr/>
          <a:lstStyle/>
          <a:p>
            <a:pPr algn="r"/>
            <a:r>
              <a:rPr lang="en-US" sz="4800" dirty="0" smtClean="0">
                <a:effectLst/>
              </a:rPr>
              <a:t>Nomenclature of Molecules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838200"/>
            <a:ext cx="76962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Then, add </a:t>
            </a:r>
            <a:r>
              <a:rPr lang="en-US" dirty="0" smtClean="0"/>
              <a:t>the suffix “ide” to the second element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5205608"/>
              </p:ext>
            </p:extLst>
          </p:nvPr>
        </p:nvGraphicFramePr>
        <p:xfrm>
          <a:off x="2590800" y="2057400"/>
          <a:ext cx="6096000" cy="31242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861794"/>
                <a:gridCol w="4234206"/>
              </a:tblGrid>
              <a:tr h="624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</a:rPr>
                        <a:t>Formula</a:t>
                      </a:r>
                      <a:endParaRPr lang="en-US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</a:rPr>
                        <a:t>Name</a:t>
                      </a:r>
                      <a:endParaRPr lang="en-US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24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effectLst/>
                        </a:rPr>
                        <a:t>CO</a:t>
                      </a:r>
                      <a:endParaRPr lang="en-US" sz="24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carbon monoxide</a:t>
                      </a:r>
                      <a:endParaRPr lang="en-US" sz="2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24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effectLst/>
                        </a:rPr>
                        <a:t>PCl</a:t>
                      </a:r>
                      <a:r>
                        <a:rPr lang="en-US" sz="2400" b="0" baseline="-25000">
                          <a:effectLst/>
                        </a:rPr>
                        <a:t>5</a:t>
                      </a:r>
                      <a:endParaRPr lang="en-US" sz="24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effectLst/>
                        </a:rPr>
                        <a:t>phosphorous pentachloride</a:t>
                      </a:r>
                      <a:endParaRPr lang="en-US" sz="24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24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effectLst/>
                        </a:rPr>
                        <a:t>N</a:t>
                      </a:r>
                      <a:r>
                        <a:rPr lang="en-US" sz="2400" b="0" baseline="-25000">
                          <a:effectLst/>
                        </a:rPr>
                        <a:t>2</a:t>
                      </a:r>
                      <a:r>
                        <a:rPr lang="en-US" sz="2400" b="0">
                          <a:effectLst/>
                        </a:rPr>
                        <a:t>O</a:t>
                      </a:r>
                      <a:r>
                        <a:rPr lang="en-US" sz="2400" b="0" baseline="-25000">
                          <a:effectLst/>
                        </a:rPr>
                        <a:t>5</a:t>
                      </a:r>
                      <a:endParaRPr lang="en-US" sz="24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effectLst/>
                        </a:rPr>
                        <a:t>dinitrogen pentaoxide</a:t>
                      </a:r>
                      <a:endParaRPr lang="en-US" sz="24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24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SF</a:t>
                      </a:r>
                      <a:r>
                        <a:rPr lang="en-US" sz="2400" b="0" baseline="-25000" dirty="0">
                          <a:effectLst/>
                        </a:rPr>
                        <a:t>6</a:t>
                      </a:r>
                      <a:endParaRPr lang="en-US" sz="2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sulfur hexafluoride</a:t>
                      </a:r>
                      <a:endParaRPr lang="en-US" sz="2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8971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rmal">
  <a:themeElements>
    <a:clrScheme name="Thermal">
      <a:dk1>
        <a:srgbClr val="4D5B6B"/>
      </a:dk1>
      <a:lt1>
        <a:srgbClr val="FFFFFF"/>
      </a:lt1>
      <a:dk2>
        <a:srgbClr val="675D59"/>
      </a:dk2>
      <a:lt2>
        <a:srgbClr val="E8DED8"/>
      </a:lt2>
      <a:accent1>
        <a:srgbClr val="FF7605"/>
      </a:accent1>
      <a:accent2>
        <a:srgbClr val="7F7F7F"/>
      </a:accent2>
      <a:accent3>
        <a:srgbClr val="7F5185"/>
      </a:accent3>
      <a:accent4>
        <a:srgbClr val="89AAD3"/>
      </a:accent4>
      <a:accent5>
        <a:srgbClr val="8F5B4B"/>
      </a:accent5>
      <a:accent6>
        <a:srgbClr val="C84340"/>
      </a:accent6>
      <a:hlink>
        <a:srgbClr val="89AAD3"/>
      </a:hlink>
      <a:folHlink>
        <a:srgbClr val="795185"/>
      </a:folHlink>
    </a:clrScheme>
    <a:fontScheme name="Thermal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erm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TC101859868[[fn=Thermal]]</Template>
  <TotalTime>385</TotalTime>
  <Words>168</Words>
  <Application>Microsoft Office PowerPoint</Application>
  <PresentationFormat>On-screen Show (4:3)</PresentationFormat>
  <Paragraphs>43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Thermal</vt:lpstr>
      <vt:lpstr>Molecular Nomenclature</vt:lpstr>
      <vt:lpstr>Remember</vt:lpstr>
      <vt:lpstr>Covalent Bonds</vt:lpstr>
      <vt:lpstr>Nomenclature of Molecules</vt:lpstr>
      <vt:lpstr>Nomenclature of Molecules</vt:lpstr>
      <vt:lpstr>Nomenclature of Molecules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Compounds, Bonds, and Nomenclature</dc:title>
  <dc:creator>Scott Wolfrey</dc:creator>
  <cp:lastModifiedBy>Scott Wolfrey</cp:lastModifiedBy>
  <cp:revision>19</cp:revision>
  <dcterms:created xsi:type="dcterms:W3CDTF">2014-03-20T04:52:22Z</dcterms:created>
  <dcterms:modified xsi:type="dcterms:W3CDTF">2014-09-23T02:35:25Z</dcterms:modified>
</cp:coreProperties>
</file>