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2" r:id="rId4"/>
    <p:sldId id="257" r:id="rId5"/>
    <p:sldId id="267" r:id="rId6"/>
    <p:sldId id="270" r:id="rId7"/>
    <p:sldId id="269" r:id="rId8"/>
    <p:sldId id="277" r:id="rId9"/>
    <p:sldId id="258" r:id="rId10"/>
    <p:sldId id="259" r:id="rId11"/>
    <p:sldId id="260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10B33-A206-429F-9E31-685B222017A2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1C4BA5-65F2-4F52-A20D-04CE042D76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1367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Naming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Monatomic </a:t>
            </a:r>
            <a:br>
              <a:rPr lang="en-US" dirty="0" smtClean="0"/>
            </a:br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4419600"/>
            <a:ext cx="4419600" cy="3810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elements that have more than one charge (oxidation value), roman numerals are used within parentheses.</a:t>
            </a:r>
          </a:p>
          <a:p>
            <a:r>
              <a:rPr lang="en-US" dirty="0" smtClean="0"/>
              <a:t>The number within the parentheses is equal to the charge of the element.</a:t>
            </a:r>
          </a:p>
          <a:p>
            <a:r>
              <a:rPr lang="en-US" dirty="0" smtClean="0"/>
              <a:t>Transition metals are a sub category of metals; therefore their charge is always positive.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the Charge of</a:t>
            </a:r>
            <a:br>
              <a:rPr lang="en-US" dirty="0" smtClean="0"/>
            </a:br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Ionic Compounds, Transition </a:t>
            </a:r>
            <a:r>
              <a:rPr lang="en-US" dirty="0"/>
              <a:t>M</a:t>
            </a:r>
            <a:r>
              <a:rPr lang="en-US" dirty="0" smtClean="0"/>
              <a:t>etals must be bonded with a non-metal.</a:t>
            </a:r>
          </a:p>
          <a:p>
            <a:r>
              <a:rPr lang="en-US" dirty="0" smtClean="0"/>
              <a:t>Non-metal elements have a set oxidation value.</a:t>
            </a:r>
            <a:endParaRPr lang="en-US" dirty="0"/>
          </a:p>
          <a:p>
            <a:r>
              <a:rPr lang="en-US" dirty="0" smtClean="0"/>
              <a:t>The charge of a transition metal can be identified by working backwards.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CuO</a:t>
            </a:r>
            <a:endParaRPr lang="en-US" dirty="0" smtClean="0"/>
          </a:p>
          <a:p>
            <a:pPr lvl="1"/>
            <a:r>
              <a:rPr lang="en-US" dirty="0" smtClean="0"/>
              <a:t>CoCl3</a:t>
            </a:r>
          </a:p>
          <a:p>
            <a:pPr lvl="1"/>
            <a:r>
              <a:rPr lang="en-US" dirty="0" smtClean="0"/>
              <a:t>Fe2O3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7239000" cy="1219200"/>
          </a:xfrm>
        </p:spPr>
        <p:txBody>
          <a:bodyPr/>
          <a:lstStyle/>
          <a:p>
            <a:pPr algn="r"/>
            <a:r>
              <a:rPr lang="en-US" sz="4800" dirty="0" smtClean="0">
                <a:effectLst/>
              </a:rPr>
              <a:t>Oxidation Rules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724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oxidation number of a monatomic ion is the same as its charge. For example, the oxidation number of Na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baseline="30000" dirty="0"/>
              <a:t>+</a:t>
            </a:r>
            <a:r>
              <a:rPr lang="en-US" dirty="0"/>
              <a:t>1, and that of S</a:t>
            </a:r>
            <a:r>
              <a:rPr lang="en-US" baseline="30000" dirty="0"/>
              <a:t>-2</a:t>
            </a:r>
            <a:r>
              <a:rPr lang="en-US" dirty="0"/>
              <a:t> is </a:t>
            </a:r>
            <a:r>
              <a:rPr lang="en-US" baseline="30000" dirty="0"/>
              <a:t>–</a:t>
            </a:r>
            <a:r>
              <a:rPr lang="en-US" dirty="0"/>
              <a:t>2.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 </a:t>
            </a:r>
            <a:r>
              <a:rPr lang="en-US" dirty="0"/>
              <a:t>binary compounds, a compound composed of two different elements, the element with greater electronegativity is assigned a negative oxidation number equal to its charge in simple ionic compounds of the element.  </a:t>
            </a:r>
          </a:p>
        </p:txBody>
      </p:sp>
    </p:spTree>
    <p:extLst>
      <p:ext uri="{BB962C8B-B14F-4D97-AF65-F5344CB8AC3E}">
        <p14:creationId xmlns:p14="http://schemas.microsoft.com/office/powerpoint/2010/main" val="38471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7239000" cy="1219200"/>
          </a:xfrm>
        </p:spPr>
        <p:txBody>
          <a:bodyPr/>
          <a:lstStyle/>
          <a:p>
            <a:pPr algn="r"/>
            <a:r>
              <a:rPr lang="en-US" sz="4800" dirty="0" smtClean="0">
                <a:effectLst/>
              </a:rPr>
              <a:t>Oxidation Rules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724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sum of the oxidation numbers is zero for an electrically neutral compound.  For example, water has no overall charge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All halogens, besides fluorine, have a </a:t>
            </a:r>
            <a:r>
              <a:rPr lang="en-US" baseline="30000" dirty="0"/>
              <a:t>–</a:t>
            </a:r>
            <a:r>
              <a:rPr lang="en-US" dirty="0"/>
              <a:t>1 oxidation number in compounds, except when with oxygen or other halogens where their oxidation numbers can be positive.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Hydrogen is always assigned a </a:t>
            </a:r>
            <a:r>
              <a:rPr lang="en-US" baseline="30000" dirty="0"/>
              <a:t>+</a:t>
            </a:r>
            <a:r>
              <a:rPr lang="en-US" dirty="0"/>
              <a:t>1 oxidation number in compounds, except when it is in a hydride form, where its charge is</a:t>
            </a:r>
            <a:r>
              <a:rPr lang="en-US" baseline="30000" dirty="0"/>
              <a:t> –</a:t>
            </a:r>
            <a:r>
              <a:rPr lang="en-US" dirty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7239000" cy="1219200"/>
          </a:xfrm>
        </p:spPr>
        <p:txBody>
          <a:bodyPr/>
          <a:lstStyle/>
          <a:p>
            <a:pPr algn="r"/>
            <a:r>
              <a:rPr lang="en-US" sz="4800" dirty="0" smtClean="0">
                <a:effectLst/>
              </a:rPr>
              <a:t>Oxidation Rules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724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Alkali metals exhibit only an oxidation state of </a:t>
            </a:r>
            <a:r>
              <a:rPr lang="en-US" baseline="30000" dirty="0"/>
              <a:t>+</a:t>
            </a:r>
            <a:r>
              <a:rPr lang="en-US" dirty="0"/>
              <a:t>1 in compounds. 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Alkaline </a:t>
            </a:r>
            <a:r>
              <a:rPr lang="en-US" dirty="0"/>
              <a:t>earth metals exhibit only an oxidation state of </a:t>
            </a:r>
            <a:r>
              <a:rPr lang="en-US" baseline="30000" dirty="0"/>
              <a:t>+</a:t>
            </a:r>
            <a:r>
              <a:rPr lang="en-US" dirty="0"/>
              <a:t>2 in compounds. 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Fluorine </a:t>
            </a:r>
            <a:r>
              <a:rPr lang="en-US" dirty="0"/>
              <a:t>always has a -1 oxidation number within compounds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Special Rules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62994"/>
              </p:ext>
            </p:extLst>
          </p:nvPr>
        </p:nvGraphicFramePr>
        <p:xfrm>
          <a:off x="533400" y="685800"/>
          <a:ext cx="8229599" cy="441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514"/>
                <a:gridCol w="2314711"/>
                <a:gridCol w="1386221"/>
                <a:gridCol w="4109153"/>
              </a:tblGrid>
              <a:tr h="552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Element(s)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Oxidation #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Exceptions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2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Group I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+1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None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2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Group II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+2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None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2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8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F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-1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None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2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9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H (with metals and B)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-1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None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2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H (with non-metals)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+1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None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2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11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O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-2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-1 in peroxides or with F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2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12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Halogens (group VII)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-1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with oxygen or halogens higher in column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7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Chemical Formula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200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Shows the kind and number of atoms in the smallest piece of a substance.</a:t>
            </a:r>
          </a:p>
          <a:p>
            <a:endParaRPr lang="en-US" dirty="0"/>
          </a:p>
          <a:p>
            <a:r>
              <a:rPr lang="en-US" dirty="0" smtClean="0"/>
              <a:t>All atoms are typically neutrally charged. </a:t>
            </a:r>
          </a:p>
          <a:p>
            <a:pPr lvl="1"/>
            <a:r>
              <a:rPr lang="en-US" dirty="0" smtClean="0"/>
              <a:t>Electrons equal protons</a:t>
            </a:r>
          </a:p>
          <a:p>
            <a:pPr lvl="1"/>
            <a:r>
              <a:rPr lang="en-US" dirty="0" smtClean="0"/>
              <a:t>Protons don’t change</a:t>
            </a:r>
          </a:p>
          <a:p>
            <a:pPr lvl="1"/>
            <a:r>
              <a:rPr lang="en-US" dirty="0" smtClean="0"/>
              <a:t>Wait if the number of electrons do?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9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ion is an atom or group of atoms with an uneven number of protons and electrons.  </a:t>
            </a:r>
          </a:p>
          <a:p>
            <a:endParaRPr lang="en-US" dirty="0"/>
          </a:p>
          <a:p>
            <a:r>
              <a:rPr lang="en-US" dirty="0"/>
              <a:t>This particle is charged.  </a:t>
            </a:r>
          </a:p>
          <a:p>
            <a:endParaRPr lang="en-US" dirty="0"/>
          </a:p>
          <a:p>
            <a:r>
              <a:rPr lang="en-US" dirty="0"/>
              <a:t>Uneven number of protons and electrons.</a:t>
            </a:r>
          </a:p>
          <a:p>
            <a:endParaRPr lang="en-US" dirty="0"/>
          </a:p>
          <a:p>
            <a:r>
              <a:rPr lang="en-US" dirty="0"/>
              <a:t>Ions with a positive charge are named </a:t>
            </a:r>
            <a:r>
              <a:rPr lang="en-US" dirty="0" err="1"/>
              <a:t>cations</a:t>
            </a:r>
            <a:r>
              <a:rPr lang="en-US" dirty="0"/>
              <a:t> and ions with a negative charge are named anions.</a:t>
            </a:r>
          </a:p>
        </p:txBody>
      </p:sp>
    </p:spTree>
    <p:extLst>
      <p:ext uri="{BB962C8B-B14F-4D97-AF65-F5344CB8AC3E}">
        <p14:creationId xmlns:p14="http://schemas.microsoft.com/office/powerpoint/2010/main" val="6950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 ionic compound is a bond between a metal and a non-metal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Electrons are stolen and given.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29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Metals </a:t>
            </a:r>
            <a:r>
              <a:rPr lang="en-US" dirty="0" smtClean="0"/>
              <a:t>form a positively charged ions by giving away an electron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Metals have lower valence electrons.</a:t>
            </a:r>
          </a:p>
          <a:p>
            <a:pPr lvl="1"/>
            <a:r>
              <a:rPr lang="en-US" dirty="0" smtClean="0"/>
              <a:t>Its “easier” to lose electrons to be stable</a:t>
            </a:r>
          </a:p>
          <a:p>
            <a:pPr lvl="1"/>
            <a:r>
              <a:rPr lang="en-US" dirty="0" smtClean="0"/>
              <a:t>If the valence electrons are given away, there is a stable shell below. </a:t>
            </a:r>
          </a:p>
          <a:p>
            <a:endParaRPr lang="en-US" dirty="0"/>
          </a:p>
          <a:p>
            <a:r>
              <a:rPr lang="en-US" dirty="0" smtClean="0"/>
              <a:t>If an atom looses electrons:</a:t>
            </a:r>
          </a:p>
          <a:p>
            <a:pPr lvl="1"/>
            <a:r>
              <a:rPr lang="en-US" dirty="0" smtClean="0"/>
              <a:t>There are more protons than electrons.</a:t>
            </a:r>
          </a:p>
          <a:p>
            <a:pPr lvl="1"/>
            <a:r>
              <a:rPr lang="en-US" dirty="0" smtClean="0"/>
              <a:t>The atom is then positively charged</a:t>
            </a:r>
          </a:p>
          <a:p>
            <a:pPr lvl="1"/>
            <a:endParaRPr lang="en-US" dirty="0"/>
          </a:p>
          <a:p>
            <a:r>
              <a:rPr lang="en-US" dirty="0" smtClean="0"/>
              <a:t>Positively charged atoms are called </a:t>
            </a:r>
            <a:r>
              <a:rPr lang="en-US" dirty="0" err="1" smtClean="0"/>
              <a:t>cations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08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Non-metals </a:t>
            </a:r>
            <a:r>
              <a:rPr lang="en-US" dirty="0" smtClean="0"/>
              <a:t>form a negatively charged ions by gaining an electron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Non-Metals </a:t>
            </a:r>
            <a:r>
              <a:rPr lang="en-US" dirty="0"/>
              <a:t>have </a:t>
            </a:r>
            <a:r>
              <a:rPr lang="en-US" dirty="0" smtClean="0"/>
              <a:t>higher number of </a:t>
            </a:r>
            <a:r>
              <a:rPr lang="en-US" dirty="0"/>
              <a:t>valence electrons.</a:t>
            </a:r>
          </a:p>
          <a:p>
            <a:pPr lvl="1"/>
            <a:r>
              <a:rPr lang="en-US" dirty="0"/>
              <a:t>Its “easier” to </a:t>
            </a:r>
            <a:r>
              <a:rPr lang="en-US" dirty="0" smtClean="0"/>
              <a:t>gain </a:t>
            </a:r>
            <a:r>
              <a:rPr lang="en-US" dirty="0"/>
              <a:t>electrons to be stable</a:t>
            </a:r>
          </a:p>
          <a:p>
            <a:pPr lvl="1"/>
            <a:r>
              <a:rPr lang="en-US" dirty="0" smtClean="0"/>
              <a:t>Electrons </a:t>
            </a:r>
            <a:r>
              <a:rPr lang="en-US" dirty="0"/>
              <a:t>are </a:t>
            </a:r>
            <a:r>
              <a:rPr lang="en-US" dirty="0" smtClean="0"/>
              <a:t>gained until there </a:t>
            </a:r>
            <a:r>
              <a:rPr lang="en-US" dirty="0"/>
              <a:t>is a stable shell below.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If an atom </a:t>
            </a:r>
            <a:r>
              <a:rPr lang="en-US" dirty="0" smtClean="0"/>
              <a:t>gained </a:t>
            </a:r>
            <a:r>
              <a:rPr lang="en-US" dirty="0"/>
              <a:t>electrons: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are more </a:t>
            </a:r>
            <a:r>
              <a:rPr lang="en-US" dirty="0" smtClean="0"/>
              <a:t>electrons than protons.</a:t>
            </a:r>
            <a:endParaRPr lang="en-US" dirty="0"/>
          </a:p>
          <a:p>
            <a:pPr lvl="1"/>
            <a:r>
              <a:rPr lang="en-US" dirty="0"/>
              <a:t>The atom is then </a:t>
            </a:r>
            <a:r>
              <a:rPr lang="en-US" dirty="0" smtClean="0"/>
              <a:t>negatively </a:t>
            </a:r>
            <a:r>
              <a:rPr lang="en-US" dirty="0"/>
              <a:t>charged</a:t>
            </a:r>
          </a:p>
          <a:p>
            <a:pPr lvl="1"/>
            <a:endParaRPr lang="en-US" dirty="0"/>
          </a:p>
          <a:p>
            <a:r>
              <a:rPr lang="en-US" dirty="0" smtClean="0"/>
              <a:t>Negatively </a:t>
            </a:r>
            <a:r>
              <a:rPr lang="en-US" dirty="0"/>
              <a:t>charged atoms are called </a:t>
            </a:r>
            <a:r>
              <a:rPr lang="en-US" dirty="0" smtClean="0"/>
              <a:t>anions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Anions </a:t>
            </a:r>
            <a:r>
              <a:rPr lang="en-US" dirty="0" smtClean="0"/>
              <a:t>are always written first in the formula or name.</a:t>
            </a:r>
          </a:p>
          <a:p>
            <a:endParaRPr lang="en-US" dirty="0" smtClean="0"/>
          </a:p>
          <a:p>
            <a:r>
              <a:rPr lang="en-US" dirty="0" smtClean="0"/>
              <a:t>Anions </a:t>
            </a:r>
            <a:r>
              <a:rPr lang="en-US" dirty="0" smtClean="0"/>
              <a:t>have “ide” at the end of the root of the element’s name.</a:t>
            </a:r>
          </a:p>
          <a:p>
            <a:pPr marL="640080" lvl="2" indent="-274320"/>
            <a:r>
              <a:rPr lang="en-US" dirty="0" smtClean="0"/>
              <a:t>[Stem of element name]+”ide”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Cations</a:t>
            </a:r>
            <a:r>
              <a:rPr lang="en-US" dirty="0" smtClean="0"/>
              <a:t> </a:t>
            </a:r>
            <a:r>
              <a:rPr lang="en-US" dirty="0" smtClean="0"/>
              <a:t>have “ion” as a second word after the name of the </a:t>
            </a:r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[Element Name] “Ion”</a:t>
            </a:r>
          </a:p>
          <a:p>
            <a:r>
              <a:rPr lang="en-US" dirty="0" smtClean="0"/>
              <a:t>Changing </a:t>
            </a:r>
            <a:r>
              <a:rPr lang="en-US" dirty="0" smtClean="0"/>
              <a:t>the number of atoms of each element can assist the compound to have a neutral charge.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Valence Electrons are gained or lost</a:t>
            </a:r>
          </a:p>
          <a:p>
            <a:r>
              <a:rPr lang="en-US" dirty="0" smtClean="0"/>
              <a:t>Electrons lost causes a positive charge</a:t>
            </a:r>
          </a:p>
          <a:p>
            <a:r>
              <a:rPr lang="en-US" dirty="0" smtClean="0"/>
              <a:t>Electrons gained causes a negative charge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Below are the Oxidation Values (Charges) for the different groups</a:t>
            </a:r>
            <a:endParaRPr lang="en-US" dirty="0"/>
          </a:p>
        </p:txBody>
      </p:sp>
      <p:pic>
        <p:nvPicPr>
          <p:cNvPr id="2050" name="Picture 2" descr="http://chemtech.org/cn/chem1405/image/5-ox-period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962400"/>
            <a:ext cx="8264937" cy="2571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89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Out Blank Periodic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Make sure the following elements are on the periodic table in the correct locations. </a:t>
            </a:r>
          </a:p>
          <a:p>
            <a:r>
              <a:rPr lang="en-US" dirty="0" smtClean="0"/>
              <a:t>Group 3</a:t>
            </a:r>
          </a:p>
          <a:p>
            <a:pPr lvl="1"/>
            <a:r>
              <a:rPr lang="en-US" dirty="0" smtClean="0"/>
              <a:t>Sc3+</a:t>
            </a:r>
          </a:p>
          <a:p>
            <a:r>
              <a:rPr lang="en-US" dirty="0" smtClean="0"/>
              <a:t>Group 4</a:t>
            </a:r>
          </a:p>
          <a:p>
            <a:pPr lvl="1"/>
            <a:r>
              <a:rPr lang="en-US" dirty="0" smtClean="0"/>
              <a:t>Ti2+, Ti3+</a:t>
            </a:r>
          </a:p>
          <a:p>
            <a:r>
              <a:rPr lang="en-US" dirty="0" smtClean="0"/>
              <a:t>Group 6</a:t>
            </a:r>
          </a:p>
          <a:p>
            <a:pPr lvl="1"/>
            <a:r>
              <a:rPr lang="en-US" dirty="0" smtClean="0"/>
              <a:t>Cr2+, Cr3+</a:t>
            </a:r>
          </a:p>
          <a:p>
            <a:r>
              <a:rPr lang="en-US" dirty="0" smtClean="0"/>
              <a:t>Group 7 </a:t>
            </a:r>
          </a:p>
          <a:p>
            <a:pPr lvl="1"/>
            <a:r>
              <a:rPr lang="en-US" dirty="0" smtClean="0"/>
              <a:t>Mn2+, Mn3+</a:t>
            </a:r>
          </a:p>
          <a:p>
            <a:r>
              <a:rPr lang="en-US" dirty="0"/>
              <a:t>Group 8</a:t>
            </a:r>
          </a:p>
          <a:p>
            <a:pPr lvl="1"/>
            <a:r>
              <a:rPr lang="en-US" dirty="0"/>
              <a:t>Fe2+, Fe3</a:t>
            </a: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7171" y="2286000"/>
            <a:ext cx="3657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Group 9</a:t>
            </a:r>
          </a:p>
          <a:p>
            <a:pPr lvl="1"/>
            <a:r>
              <a:rPr lang="en-US" dirty="0" smtClean="0"/>
              <a:t>Co2+, Co3+</a:t>
            </a:r>
          </a:p>
          <a:p>
            <a:r>
              <a:rPr lang="en-US" dirty="0" smtClean="0"/>
              <a:t>Group 11</a:t>
            </a:r>
          </a:p>
          <a:p>
            <a:pPr lvl="1"/>
            <a:r>
              <a:rPr lang="en-US" dirty="0" smtClean="0"/>
              <a:t>Cu2+, Cu3+</a:t>
            </a:r>
          </a:p>
          <a:p>
            <a:pPr lvl="1"/>
            <a:r>
              <a:rPr lang="en-US" dirty="0" smtClean="0"/>
              <a:t>Ag+</a:t>
            </a:r>
          </a:p>
          <a:p>
            <a:pPr lvl="1"/>
            <a:r>
              <a:rPr lang="en-US" dirty="0" smtClean="0"/>
              <a:t>Au+, Au3+</a:t>
            </a:r>
          </a:p>
          <a:p>
            <a:r>
              <a:rPr lang="en-US" dirty="0" smtClean="0"/>
              <a:t>Group 13</a:t>
            </a:r>
          </a:p>
          <a:p>
            <a:pPr lvl="1"/>
            <a:r>
              <a:rPr lang="en-US" dirty="0" smtClean="0"/>
              <a:t>Ga2+, Ga3+</a:t>
            </a:r>
          </a:p>
          <a:p>
            <a:r>
              <a:rPr lang="en-US" dirty="0" smtClean="0"/>
              <a:t>Group 14</a:t>
            </a:r>
          </a:p>
          <a:p>
            <a:pPr lvl="1"/>
            <a:r>
              <a:rPr lang="en-US" dirty="0" smtClean="0"/>
              <a:t>Sn2+, Sn4+</a:t>
            </a:r>
          </a:p>
          <a:p>
            <a:pPr lvl="1"/>
            <a:r>
              <a:rPr lang="en-US" dirty="0" smtClean="0"/>
              <a:t>Pb2</a:t>
            </a:r>
            <a:r>
              <a:rPr lang="en-US" dirty="0"/>
              <a:t>+, </a:t>
            </a:r>
            <a:r>
              <a:rPr lang="en-US" dirty="0" smtClean="0"/>
              <a:t>Pb4+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2401</TotalTime>
  <Words>796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Thatch</vt:lpstr>
      <vt:lpstr>Naming  Monatomic  Ions</vt:lpstr>
      <vt:lpstr>PowerPoint Presentation</vt:lpstr>
      <vt:lpstr>Ions</vt:lpstr>
      <vt:lpstr>Ionic Compounds</vt:lpstr>
      <vt:lpstr>Metals</vt:lpstr>
      <vt:lpstr>Non-Metals</vt:lpstr>
      <vt:lpstr>Anions</vt:lpstr>
      <vt:lpstr>Oxidation Values</vt:lpstr>
      <vt:lpstr>Pull Out Blank Periodic Tables</vt:lpstr>
      <vt:lpstr>Transition Metals</vt:lpstr>
      <vt:lpstr>Identifying the Charge of Transition Metals</vt:lpstr>
      <vt:lpstr>Oxidation Rules</vt:lpstr>
      <vt:lpstr>Oxidation Rules</vt:lpstr>
      <vt:lpstr>Oxidation Rules</vt:lpstr>
      <vt:lpstr>Special Rules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Ionic Compounds</dc:title>
  <dc:creator>Scott Wolfrey</dc:creator>
  <cp:lastModifiedBy>Scott Wolfrey</cp:lastModifiedBy>
  <cp:revision>25</cp:revision>
  <dcterms:created xsi:type="dcterms:W3CDTF">2014-03-31T21:03:40Z</dcterms:created>
  <dcterms:modified xsi:type="dcterms:W3CDTF">2014-09-24T12:31:47Z</dcterms:modified>
</cp:coreProperties>
</file>