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80741" autoAdjust="0"/>
  </p:normalViewPr>
  <p:slideViewPr>
    <p:cSldViewPr>
      <p:cViewPr varScale="1">
        <p:scale>
          <a:sx n="72" d="100"/>
          <a:sy n="72" d="100"/>
        </p:scale>
        <p:origin x="-18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77568"/>
        <c:axId val="182479488"/>
      </c:scatterChart>
      <c:valAx>
        <c:axId val="18247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2479488"/>
        <c:crosses val="autoZero"/>
        <c:crossBetween val="midCat"/>
      </c:valAx>
      <c:valAx>
        <c:axId val="182479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Position (m)</a:t>
                </a:r>
              </a:p>
            </c:rich>
          </c:tx>
          <c:layout>
            <c:manualLayout>
              <c:xMode val="edge"/>
              <c:yMode val="edge"/>
              <c:x val="2.1126760563380278E-2"/>
              <c:y val="0.3291432600775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824775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51264"/>
        <c:axId val="198657536"/>
      </c:scatterChart>
      <c:valAx>
        <c:axId val="19865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8657536"/>
        <c:crosses val="autoZero"/>
        <c:crossBetween val="midCat"/>
      </c:valAx>
      <c:valAx>
        <c:axId val="198657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Position (m)</a:t>
                </a:r>
              </a:p>
            </c:rich>
          </c:tx>
          <c:layout>
            <c:manualLayout>
              <c:xMode val="edge"/>
              <c:yMode val="edge"/>
              <c:x val="2.1126760563380278E-2"/>
              <c:y val="0.329143260077565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86512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99264"/>
        <c:axId val="198701440"/>
      </c:scatterChart>
      <c:valAx>
        <c:axId val="19869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8701440"/>
        <c:crosses val="autoZero"/>
        <c:crossBetween val="midCat"/>
      </c:valAx>
      <c:valAx>
        <c:axId val="198701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Position (m)</a:t>
                </a:r>
              </a:p>
            </c:rich>
          </c:tx>
          <c:layout>
            <c:manualLayout>
              <c:xMode val="edge"/>
              <c:yMode val="edge"/>
              <c:x val="2.1126760563380278E-2"/>
              <c:y val="0.329143260077565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86992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64768"/>
        <c:axId val="208866688"/>
      </c:scatterChart>
      <c:valAx>
        <c:axId val="20886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8866688"/>
        <c:crosses val="autoZero"/>
        <c:crossBetween val="midCat"/>
      </c:valAx>
      <c:valAx>
        <c:axId val="208866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Position (m)</a:t>
                </a:r>
              </a:p>
            </c:rich>
          </c:tx>
          <c:layout>
            <c:manualLayout>
              <c:xMode val="edge"/>
              <c:yMode val="edge"/>
              <c:x val="2.1126760563380278E-2"/>
              <c:y val="0.3291432600775651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88647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11744"/>
        <c:axId val="208926208"/>
      </c:scatterChart>
      <c:valAx>
        <c:axId val="20891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8926208"/>
        <c:crosses val="autoZero"/>
        <c:crossBetween val="midCat"/>
      </c:valAx>
      <c:valAx>
        <c:axId val="208926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Position (m)</a:t>
                </a:r>
              </a:p>
            </c:rich>
          </c:tx>
          <c:layout>
            <c:manualLayout>
              <c:xMode val="edge"/>
              <c:yMode val="edge"/>
              <c:x val="2.1126760563380278E-2"/>
              <c:y val="0.3291432600775653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89117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51552"/>
        <c:axId val="208966016"/>
      </c:scatterChart>
      <c:valAx>
        <c:axId val="20895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966016"/>
        <c:crosses val="autoZero"/>
        <c:crossBetween val="midCat"/>
      </c:valAx>
      <c:valAx>
        <c:axId val="208966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Distance (m)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95155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D09C-AEFC-4749-A8B9-00EAC66BE5DE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7C6C-7063-4E6C-9DB5-A571832F5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A27D-BDEF-4BAB-AD03-6F6F7D41C7C7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dobe Garamond Pro Bold" pitchFamily="18" charset="0"/>
              </a:rPr>
              <a:t>Chapter </a:t>
            </a:r>
            <a:r>
              <a:rPr lang="en-US" sz="7200" dirty="0">
                <a:latin typeface="Adobe Garamond Pro Bold" pitchFamily="18" charset="0"/>
              </a:rPr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Motion in 1 Dimension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 to motion…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Does it feel like you are moving? Because you are…</a:t>
            </a:r>
          </a:p>
          <a:p>
            <a:endParaRPr lang="en-US" sz="3200" i="1" dirty="0"/>
          </a:p>
          <a:p>
            <a:r>
              <a:rPr lang="en-US" i="1" dirty="0" smtClean="0"/>
              <a:t>The earth is constantly</a:t>
            </a:r>
          </a:p>
          <a:p>
            <a:pPr>
              <a:buNone/>
            </a:pPr>
            <a:r>
              <a:rPr lang="en-US" sz="3200" i="1" dirty="0" smtClean="0"/>
              <a:t>rotating on its axis, but</a:t>
            </a:r>
          </a:p>
          <a:p>
            <a:pPr>
              <a:buNone/>
            </a:pPr>
            <a:r>
              <a:rPr lang="en-US" sz="3200" i="1" dirty="0" smtClean="0"/>
              <a:t>we don’t feel anything.</a:t>
            </a:r>
          </a:p>
        </p:txBody>
      </p:sp>
      <p:pic>
        <p:nvPicPr>
          <p:cNvPr id="22532" name="Picture 4" descr="http://oceanmotion.org/guides/cf_2/cf_teacher_2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40386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0"/>
            <a:ext cx="9144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As an object is moving, it not only has a initial and final location/position.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also has an initial and final time that the object traveled.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1289" b="25187"/>
          <a:stretch>
            <a:fillRect/>
          </a:stretch>
        </p:blipFill>
        <p:spPr bwMode="auto">
          <a:xfrm>
            <a:off x="914400" y="3733800"/>
            <a:ext cx="1402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0" y="2286000"/>
            <a:ext cx="1676400" cy="1524000"/>
          </a:xfrm>
          <a:prstGeom prst="rect">
            <a:avLst/>
          </a:prstGeom>
          <a:noFill/>
        </p:spPr>
      </p:pic>
      <p:pic>
        <p:nvPicPr>
          <p:cNvPr id="8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7315200" y="2286000"/>
            <a:ext cx="1676400" cy="15240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200400" y="2895600"/>
            <a:ext cx="30480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2743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X</a:t>
            </a:r>
            <a:r>
              <a:rPr lang="en-US" sz="4000" b="1" i="1" baseline="-25000" dirty="0" err="1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743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X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Displacement=change </a:t>
            </a:r>
            <a:r>
              <a:rPr lang="en-US" i="1" dirty="0" smtClean="0"/>
              <a:t>of position= </a:t>
            </a:r>
            <a:r>
              <a:rPr lang="en-US" i="1" dirty="0" err="1" smtClean="0"/>
              <a:t>Δx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Change in Time = </a:t>
            </a:r>
            <a:r>
              <a:rPr lang="en-US" i="1" dirty="0" err="1" smtClean="0"/>
              <a:t>Δt</a:t>
            </a:r>
            <a:r>
              <a:rPr lang="en-US" i="1" dirty="0" smtClean="0"/>
              <a:t> = </a:t>
            </a:r>
            <a:r>
              <a:rPr lang="en-US" i="1" dirty="0" err="1"/>
              <a:t>t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–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endParaRPr lang="en-US" i="1" baseline="-25000" dirty="0"/>
          </a:p>
          <a:p>
            <a:r>
              <a:rPr lang="en-US" i="1" dirty="0" smtClean="0"/>
              <a:t>Average </a:t>
            </a:r>
            <a:r>
              <a:rPr lang="en-US" i="1" dirty="0" smtClean="0"/>
              <a:t>Velocity </a:t>
            </a:r>
            <a:r>
              <a:rPr lang="en-US" i="1" dirty="0" smtClean="0"/>
              <a:t>= </a:t>
            </a:r>
            <a:r>
              <a:rPr lang="en-US" i="1" dirty="0" err="1" smtClean="0"/>
              <a:t>Δx</a:t>
            </a:r>
            <a:r>
              <a:rPr lang="en-US" i="1" dirty="0" smtClean="0"/>
              <a:t> / </a:t>
            </a:r>
            <a:r>
              <a:rPr lang="en-US" i="1" dirty="0" err="1" smtClean="0"/>
              <a:t>Δt</a:t>
            </a:r>
            <a:r>
              <a:rPr lang="en-US" i="1" dirty="0" smtClean="0"/>
              <a:t> = (</a:t>
            </a:r>
            <a:r>
              <a:rPr lang="en-US" i="1" dirty="0" err="1"/>
              <a:t>x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- x</a:t>
            </a:r>
            <a:r>
              <a:rPr lang="en-US" i="1" baseline="-25000" dirty="0" smtClean="0"/>
              <a:t>i</a:t>
            </a:r>
            <a:r>
              <a:rPr lang="en-US" i="1" dirty="0" smtClean="0"/>
              <a:t>)/(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–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/>
              <a:t>Definition: Is defined at the displacement an object travels over the time that it took the object to travel that displacement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Average Velocity = </a:t>
            </a:r>
            <a:r>
              <a:rPr lang="en-US" i="1" dirty="0" err="1" smtClean="0"/>
              <a:t>Δx</a:t>
            </a:r>
            <a:r>
              <a:rPr lang="en-US" i="1" dirty="0" smtClean="0"/>
              <a:t> / </a:t>
            </a:r>
            <a:r>
              <a:rPr lang="en-US" i="1" dirty="0" err="1" smtClean="0"/>
              <a:t>Δt</a:t>
            </a:r>
            <a:r>
              <a:rPr lang="en-US" i="1" dirty="0" smtClean="0"/>
              <a:t> = (</a:t>
            </a:r>
            <a:r>
              <a:rPr lang="en-US" i="1" dirty="0" err="1"/>
              <a:t>x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- x</a:t>
            </a:r>
            <a:r>
              <a:rPr lang="en-US" i="1" baseline="-25000" dirty="0" smtClean="0"/>
              <a:t>i</a:t>
            </a:r>
            <a:r>
              <a:rPr lang="en-US" i="1" dirty="0" smtClean="0"/>
              <a:t>)/(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–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 smtClean="0"/>
              <a:t>Can Average Velocity be Negative?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6114" r="4650"/>
          <a:stretch/>
        </p:blipFill>
        <p:spPr bwMode="auto">
          <a:xfrm>
            <a:off x="1981200" y="2286000"/>
            <a:ext cx="4250028" cy="14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Velocity  v.  Speed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Speed has a distance traveled</a:t>
            </a:r>
          </a:p>
          <a:p>
            <a:r>
              <a:rPr lang="en-US" dirty="0" smtClean="0"/>
              <a:t>Velocity has a </a:t>
            </a:r>
            <a:r>
              <a:rPr lang="en-US" dirty="0" smtClean="0"/>
              <a:t>displacement </a:t>
            </a:r>
            <a:r>
              <a:rPr lang="en-US" dirty="0" smtClean="0"/>
              <a:t>traveled and a direction.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 Velocity  v.  Average Speed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Average speed = (distance traveled) / (</a:t>
            </a:r>
            <a:r>
              <a:rPr lang="en-US" sz="3200" dirty="0" err="1" smtClean="0"/>
              <a:t>Δt</a:t>
            </a:r>
            <a:r>
              <a:rPr lang="en-US" sz="3200" dirty="0" smtClean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noProof="0" dirty="0" smtClean="0"/>
              <a:t>Never consider a car going a negative speed…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Average Velocity = </a:t>
            </a:r>
            <a:endParaRPr lang="en-US" i="1" dirty="0" smtClean="0"/>
          </a:p>
          <a:p>
            <a:endParaRPr lang="en-US" i="1" dirty="0"/>
          </a:p>
          <a:p>
            <a:pPr>
              <a:buNone/>
            </a:pPr>
            <a:r>
              <a:rPr lang="en-US" i="1" dirty="0" smtClean="0"/>
              <a:t>What would be</a:t>
            </a:r>
          </a:p>
          <a:p>
            <a:pPr>
              <a:buNone/>
            </a:pPr>
            <a:r>
              <a:rPr lang="en-US" i="1" dirty="0" smtClean="0"/>
              <a:t>the change in</a:t>
            </a:r>
          </a:p>
          <a:p>
            <a:pPr>
              <a:buNone/>
            </a:pPr>
            <a:r>
              <a:rPr lang="en-US" i="1" dirty="0" smtClean="0"/>
              <a:t>displacement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i="1" dirty="0" smtClean="0"/>
              <a:t>ver the given</a:t>
            </a:r>
          </a:p>
          <a:p>
            <a:pPr>
              <a:buNone/>
            </a:pPr>
            <a:r>
              <a:rPr lang="en-US" i="1" dirty="0" smtClean="0"/>
              <a:t>interval? </a:t>
            </a:r>
          </a:p>
          <a:p>
            <a:pPr>
              <a:buNone/>
            </a:pPr>
            <a:r>
              <a:rPr lang="en-US" i="1" dirty="0" err="1" smtClean="0"/>
              <a:t>Δx</a:t>
            </a:r>
            <a:r>
              <a:rPr lang="en-US" i="1" dirty="0" smtClean="0"/>
              <a:t> =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- x</a:t>
            </a:r>
            <a:r>
              <a:rPr lang="en-US" i="1" baseline="-25000" dirty="0" smtClean="0"/>
              <a:t>i</a:t>
            </a:r>
            <a:r>
              <a:rPr lang="en-US" i="1" dirty="0" smtClean="0"/>
              <a:t>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429000" y="2895600"/>
          <a:ext cx="54102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6114" r="4650"/>
          <a:stretch/>
        </p:blipFill>
        <p:spPr bwMode="auto">
          <a:xfrm>
            <a:off x="3962400" y="1257032"/>
            <a:ext cx="4250028" cy="14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Average Velocity = </a:t>
            </a:r>
            <a:endParaRPr lang="en-US" i="1" dirty="0" smtClean="0"/>
          </a:p>
          <a:p>
            <a:endParaRPr lang="en-US" i="1" dirty="0"/>
          </a:p>
          <a:p>
            <a:pPr>
              <a:buNone/>
            </a:pPr>
            <a:r>
              <a:rPr lang="en-US" i="1" dirty="0" smtClean="0"/>
              <a:t>What would be</a:t>
            </a:r>
          </a:p>
          <a:p>
            <a:pPr>
              <a:buNone/>
            </a:pPr>
            <a:r>
              <a:rPr lang="en-US" i="1" dirty="0" smtClean="0"/>
              <a:t>the change in</a:t>
            </a:r>
          </a:p>
          <a:p>
            <a:pPr>
              <a:buNone/>
            </a:pPr>
            <a:r>
              <a:rPr lang="en-US" i="1" dirty="0" smtClean="0"/>
              <a:t>time over the</a:t>
            </a:r>
          </a:p>
          <a:p>
            <a:pPr>
              <a:buNone/>
            </a:pPr>
            <a:r>
              <a:rPr lang="en-US" i="1" dirty="0"/>
              <a:t>g</a:t>
            </a:r>
            <a:r>
              <a:rPr lang="en-US" i="1" dirty="0" smtClean="0"/>
              <a:t>iven interval? </a:t>
            </a:r>
          </a:p>
          <a:p>
            <a:pPr>
              <a:buNone/>
            </a:pPr>
            <a:r>
              <a:rPr lang="en-US" i="1" dirty="0" err="1" smtClean="0"/>
              <a:t>Δt</a:t>
            </a:r>
            <a:r>
              <a:rPr lang="en-US" i="1" dirty="0" smtClean="0"/>
              <a:t> = 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-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429000" y="2895600"/>
          <a:ext cx="54102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6114" r="4650"/>
          <a:stretch/>
        </p:blipFill>
        <p:spPr bwMode="auto">
          <a:xfrm>
            <a:off x="3962400" y="1257032"/>
            <a:ext cx="4250028" cy="14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Average Velocity </a:t>
            </a:r>
            <a:r>
              <a:rPr lang="en-US" i="1" dirty="0" smtClean="0"/>
              <a:t>=</a:t>
            </a:r>
          </a:p>
          <a:p>
            <a:endParaRPr lang="en-US" i="1" dirty="0"/>
          </a:p>
          <a:p>
            <a:pPr>
              <a:buNone/>
            </a:pPr>
            <a:r>
              <a:rPr lang="en-US" i="1" dirty="0" smtClean="0"/>
              <a:t>What would the</a:t>
            </a:r>
          </a:p>
          <a:p>
            <a:pPr>
              <a:buNone/>
            </a:pPr>
            <a:r>
              <a:rPr lang="en-US" i="1" dirty="0" smtClean="0"/>
              <a:t>Average Velocity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i="1" dirty="0" smtClean="0"/>
              <a:t>f the particle</a:t>
            </a:r>
          </a:p>
          <a:p>
            <a:pPr>
              <a:buNone/>
            </a:pPr>
            <a:r>
              <a:rPr lang="en-US" i="1" dirty="0" smtClean="0"/>
              <a:t>over the given</a:t>
            </a:r>
          </a:p>
          <a:p>
            <a:pPr>
              <a:buNone/>
            </a:pPr>
            <a:r>
              <a:rPr lang="en-US" i="1" dirty="0" smtClean="0"/>
              <a:t>interval?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429000" y="2895600"/>
          <a:ext cx="54102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6114" r="4650"/>
          <a:stretch/>
        </p:blipFill>
        <p:spPr bwMode="auto">
          <a:xfrm>
            <a:off x="3962400" y="1257032"/>
            <a:ext cx="4250028" cy="14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Average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>
            <a:normAutofit/>
          </a:bodyPr>
          <a:lstStyle/>
          <a:p>
            <a:r>
              <a:rPr lang="en-US" i="1" dirty="0" smtClean="0"/>
              <a:t>The equation for Average Velocity is very similar to another graph formula, which one?</a:t>
            </a:r>
          </a:p>
          <a:p>
            <a:endParaRPr lang="en-US" i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3581400"/>
          <a:ext cx="41148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2743200"/>
            <a:ext cx="3810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Velocity =</a:t>
            </a:r>
            <a:b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4572000"/>
            <a:ext cx="3962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 = m = (rise/run)</a:t>
            </a:r>
            <a:b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Δy</a:t>
            </a:r>
            <a:r>
              <a:rPr lang="en-US" sz="3200" i="1" dirty="0" smtClean="0"/>
              <a:t>  </a:t>
            </a:r>
            <a:r>
              <a:rPr lang="en-US" sz="3200" i="1" dirty="0"/>
              <a:t>= </a:t>
            </a:r>
            <a:r>
              <a:rPr lang="en-US" sz="3200" i="1" dirty="0" smtClean="0"/>
              <a:t>(y</a:t>
            </a:r>
            <a:r>
              <a:rPr lang="en-US" sz="3200" i="1" baseline="-25000" dirty="0" smtClean="0"/>
              <a:t>2 </a:t>
            </a:r>
            <a:r>
              <a:rPr lang="en-US" sz="3200" i="1" dirty="0" smtClean="0"/>
              <a:t>– y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Δx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3200" i="1" dirty="0" smtClean="0"/>
              <a:t>x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x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57800" y="56388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56388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3200400"/>
            <a:ext cx="4648200" cy="3657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28218"/>
            <a:ext cx="3352800" cy="12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Although, displacement is referred to as values of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and x</a:t>
            </a:r>
            <a:r>
              <a:rPr lang="en-US" i="1" baseline="-25000" dirty="0" smtClean="0"/>
              <a:t>i</a:t>
            </a:r>
            <a:endParaRPr lang="en-US" i="1" dirty="0"/>
          </a:p>
          <a:p>
            <a:r>
              <a:rPr lang="en-US" i="1" dirty="0" smtClean="0"/>
              <a:t>Displacement is often the y exponent or dependent variable of the problem </a:t>
            </a:r>
          </a:p>
          <a:p>
            <a:r>
              <a:rPr lang="en-US" i="1" dirty="0" smtClean="0"/>
              <a:t>Where as time is</a:t>
            </a:r>
          </a:p>
          <a:p>
            <a:pPr>
              <a:buNone/>
            </a:pPr>
            <a:r>
              <a:rPr lang="en-US" i="1" dirty="0" smtClean="0"/>
              <a:t>    considered the</a:t>
            </a:r>
          </a:p>
          <a:p>
            <a:pPr>
              <a:buNone/>
            </a:pPr>
            <a:r>
              <a:rPr lang="en-US" i="1" dirty="0" smtClean="0"/>
              <a:t>    independent variable.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800600" y="3581400"/>
          <a:ext cx="41148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 Dimension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motion in one dimension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Instantaneous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 object’s velocity at a particular moment along its pathway.</a:t>
            </a:r>
          </a:p>
          <a:p>
            <a:pPr>
              <a:buNone/>
            </a:pPr>
            <a:endParaRPr lang="en-US" i="1" baseline="-25000" dirty="0"/>
          </a:p>
          <a:p>
            <a:endParaRPr lang="en-US" i="1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3810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Instantaneous Velocity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 object’s velocity at a particular moment along its pathway.</a:t>
            </a:r>
          </a:p>
          <a:p>
            <a:pPr>
              <a:buNone/>
            </a:pPr>
            <a:endParaRPr lang="en-US" i="1" baseline="-25000" dirty="0"/>
          </a:p>
          <a:p>
            <a:endParaRPr lang="en-US" i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" y="1370521"/>
            <a:ext cx="9142204" cy="548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 object’s velocity at a particular moment along its pathway.</a:t>
            </a:r>
          </a:p>
          <a:p>
            <a:pPr>
              <a:buNone/>
            </a:pPr>
            <a:endParaRPr lang="en-US" i="1" baseline="-25000" dirty="0"/>
          </a:p>
          <a:p>
            <a:endParaRPr lang="en-US" i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1651" t="51398" r="40841" b="4166"/>
          <a:stretch>
            <a:fillRect/>
          </a:stretch>
        </p:blipFill>
        <p:spPr bwMode="auto">
          <a:xfrm>
            <a:off x="0" y="355600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Velocity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1340" t="63548" r="50531"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-990600" y="1371600"/>
            <a:ext cx="10363200" cy="358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 Dimension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motion in one dimension mean?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Traveling in one direction. Such as N, E, Up, Left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		**Large Ball example**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 of 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an object to have an </a:t>
            </a:r>
            <a:r>
              <a:rPr lang="en-US" dirty="0" smtClean="0"/>
              <a:t>starting (origin) pt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etermines the VIEW POINT of a problem.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 smtClean="0"/>
              <a:t>identified, it can not be </a:t>
            </a:r>
            <a:r>
              <a:rPr lang="en-US" dirty="0" smtClean="0"/>
              <a:t>changed.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DEFINITION: A system for specifying the precise location of objects in space and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0"/>
            <a:ext cx="9144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 of 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It can not </a:t>
            </a:r>
            <a:r>
              <a:rPr lang="en-US" dirty="0"/>
              <a:t>be changed during </a:t>
            </a:r>
            <a:r>
              <a:rPr lang="en-US" dirty="0" smtClean="0"/>
              <a:t>a </a:t>
            </a:r>
            <a:r>
              <a:rPr lang="en-US" dirty="0" smtClean="0"/>
              <a:t>problem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matter where we start measuring the displacement will be the same.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21289" r="31421" b="25187"/>
          <a:stretch/>
        </p:blipFill>
        <p:spPr bwMode="auto">
          <a:xfrm>
            <a:off x="838200" y="3810000"/>
            <a:ext cx="84133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4" cstate="print"/>
          <a:srcRect r="12000" b="9594"/>
          <a:stretch>
            <a:fillRect/>
          </a:stretch>
        </p:blipFill>
        <p:spPr bwMode="auto">
          <a:xfrm>
            <a:off x="0" y="2286000"/>
            <a:ext cx="1676400" cy="1524000"/>
          </a:xfrm>
          <a:prstGeom prst="rect">
            <a:avLst/>
          </a:prstGeom>
          <a:noFill/>
        </p:spPr>
      </p:pic>
      <p:pic>
        <p:nvPicPr>
          <p:cNvPr id="8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4" cstate="print"/>
          <a:srcRect r="12000" b="9594"/>
          <a:stretch>
            <a:fillRect/>
          </a:stretch>
        </p:blipFill>
        <p:spPr bwMode="auto">
          <a:xfrm>
            <a:off x="7315200" y="2286000"/>
            <a:ext cx="1676400" cy="15240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200400" y="2895600"/>
            <a:ext cx="30480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57400" y="2286000"/>
            <a:ext cx="12649200" cy="278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 of 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Displacement of </a:t>
            </a:r>
            <a:r>
              <a:rPr lang="en-US" dirty="0" smtClean="0"/>
              <a:t>7 inch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a change in frame of reference.</a:t>
            </a:r>
          </a:p>
        </p:txBody>
      </p:sp>
      <p:pic>
        <p:nvPicPr>
          <p:cNvPr id="1029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0" y="2286000"/>
            <a:ext cx="1676400" cy="1524000"/>
          </a:xfrm>
          <a:prstGeom prst="rect">
            <a:avLst/>
          </a:prstGeom>
          <a:noFill/>
        </p:spPr>
      </p:pic>
      <p:pic>
        <p:nvPicPr>
          <p:cNvPr id="8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7391400" y="2286000"/>
            <a:ext cx="1676400" cy="15240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200400" y="2895600"/>
            <a:ext cx="30480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-1" t="21289" r="15272" b="25187"/>
          <a:stretch/>
        </p:blipFill>
        <p:spPr bwMode="auto">
          <a:xfrm>
            <a:off x="-1250576" y="3771900"/>
            <a:ext cx="103945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Displacement 	v.	Distance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Remember:</a:t>
            </a:r>
          </a:p>
          <a:p>
            <a:pPr lvl="2"/>
            <a:r>
              <a:rPr lang="en-US" i="1" dirty="0" smtClean="0"/>
              <a:t>Displacement </a:t>
            </a:r>
            <a:r>
              <a:rPr lang="en-US" i="1" dirty="0" smtClean="0"/>
              <a:t>is the length of the straight path from final to initial position</a:t>
            </a:r>
          </a:p>
          <a:p>
            <a:endParaRPr lang="en-US" dirty="0"/>
          </a:p>
          <a:p>
            <a:r>
              <a:rPr lang="en-US" i="1" dirty="0" smtClean="0"/>
              <a:t>Displacement = change of position = </a:t>
            </a:r>
            <a:r>
              <a:rPr lang="en-US" i="1" dirty="0" err="1" smtClean="0"/>
              <a:t>Δx</a:t>
            </a:r>
            <a:endParaRPr lang="en-US" i="1" dirty="0" smtClean="0"/>
          </a:p>
          <a:p>
            <a:pPr lvl="2">
              <a:buNone/>
            </a:pPr>
            <a:r>
              <a:rPr lang="en-US" i="1" dirty="0" smtClean="0"/>
              <a:t>Final position – initial position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- X</a:t>
            </a:r>
            <a:r>
              <a:rPr lang="en-US" i="1" baseline="-25000" dirty="0" smtClean="0"/>
              <a:t>i</a:t>
            </a:r>
          </a:p>
          <a:p>
            <a:pPr lvl="2">
              <a:buNone/>
            </a:pPr>
            <a:r>
              <a:rPr lang="en-US" sz="3200" i="1" dirty="0" err="1" smtClean="0"/>
              <a:t>Δx</a:t>
            </a:r>
            <a:r>
              <a:rPr lang="en-US" sz="3200" i="1" dirty="0"/>
              <a:t> </a:t>
            </a:r>
            <a:r>
              <a:rPr lang="en-US" sz="3200" i="1" dirty="0" smtClean="0"/>
              <a:t>= 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f</a:t>
            </a:r>
            <a:r>
              <a:rPr lang="en-US" sz="3200" i="1" baseline="-25000" dirty="0" smtClean="0"/>
              <a:t> </a:t>
            </a:r>
            <a:r>
              <a:rPr lang="en-US" sz="3200" i="1" dirty="0" smtClean="0"/>
              <a:t>- X</a:t>
            </a:r>
            <a:r>
              <a:rPr lang="en-US" sz="3200" i="1" baseline="-25000" dirty="0" smtClean="0"/>
              <a:t>i</a:t>
            </a: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Displacement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Displacement= </a:t>
            </a:r>
            <a:r>
              <a:rPr lang="en-US" sz="3200" i="1" dirty="0" err="1" smtClean="0"/>
              <a:t>Δx</a:t>
            </a:r>
            <a:r>
              <a:rPr lang="en-US" sz="3200" i="1" dirty="0" smtClean="0"/>
              <a:t> = 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f</a:t>
            </a:r>
            <a:r>
              <a:rPr lang="en-US" sz="3200" i="1" baseline="-25000" dirty="0" smtClean="0"/>
              <a:t> </a:t>
            </a:r>
            <a:r>
              <a:rPr lang="en-US" sz="3200" i="1" dirty="0" smtClean="0"/>
              <a:t>– X</a:t>
            </a:r>
            <a:r>
              <a:rPr lang="en-US" sz="3200" i="1" baseline="-25000" dirty="0" smtClean="0"/>
              <a:t>i</a:t>
            </a:r>
          </a:p>
          <a:p>
            <a:endParaRPr lang="en-US" i="1" baseline="-25000" dirty="0"/>
          </a:p>
          <a:p>
            <a:endParaRPr lang="en-US" sz="3200" i="1" baseline="-25000" dirty="0" smtClean="0"/>
          </a:p>
          <a:p>
            <a:endParaRPr lang="en-US" i="1" baseline="-25000" dirty="0"/>
          </a:p>
          <a:p>
            <a:endParaRPr lang="en-US" sz="3200" i="1" baseline="-25000" dirty="0" smtClean="0"/>
          </a:p>
          <a:p>
            <a:endParaRPr lang="en-US" i="1" baseline="-25000" dirty="0"/>
          </a:p>
          <a:p>
            <a:endParaRPr lang="en-US" sz="3200" i="1" baseline="-25000" dirty="0" smtClean="0"/>
          </a:p>
          <a:p>
            <a:endParaRPr lang="en-US" sz="3200" i="1" baseline="-25000" dirty="0" smtClean="0"/>
          </a:p>
          <a:p>
            <a:endParaRPr lang="en-US" i="1" baseline="-25000" dirty="0"/>
          </a:p>
          <a:p>
            <a:r>
              <a:rPr lang="en-US" i="1" dirty="0" smtClean="0"/>
              <a:t>Can displacement be negative?</a:t>
            </a:r>
            <a:endParaRPr lang="en-US" sz="32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21289" b="25187"/>
          <a:stretch>
            <a:fillRect/>
          </a:stretch>
        </p:blipFill>
        <p:spPr bwMode="auto">
          <a:xfrm>
            <a:off x="-1524000" y="3733800"/>
            <a:ext cx="1402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0" y="2286000"/>
            <a:ext cx="1676400" cy="1524000"/>
          </a:xfrm>
          <a:prstGeom prst="rect">
            <a:avLst/>
          </a:prstGeom>
          <a:noFill/>
        </p:spPr>
      </p:pic>
      <p:pic>
        <p:nvPicPr>
          <p:cNvPr id="7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3" cstate="print"/>
          <a:srcRect r="12000" b="9594"/>
          <a:stretch>
            <a:fillRect/>
          </a:stretch>
        </p:blipFill>
        <p:spPr bwMode="auto">
          <a:xfrm>
            <a:off x="7315200" y="2286000"/>
            <a:ext cx="1676400" cy="15240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flipH="1">
            <a:off x="3200400" y="2895600"/>
            <a:ext cx="30480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2743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X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743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X</a:t>
            </a:r>
            <a:r>
              <a:rPr lang="en-US" sz="4000" b="1" i="1" baseline="-25000" dirty="0" err="1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Positive and Negative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Positive:</a:t>
            </a:r>
          </a:p>
          <a:p>
            <a:pPr lvl="1"/>
            <a:r>
              <a:rPr lang="en-US" dirty="0" smtClean="0"/>
              <a:t>North </a:t>
            </a:r>
            <a:r>
              <a:rPr lang="en-US" dirty="0" smtClean="0"/>
              <a:t>(</a:t>
            </a:r>
            <a:r>
              <a:rPr lang="en-US" dirty="0" smtClean="0"/>
              <a:t>up)</a:t>
            </a:r>
          </a:p>
          <a:p>
            <a:pPr lvl="1"/>
            <a:r>
              <a:rPr lang="en-US" dirty="0" smtClean="0"/>
              <a:t>East </a:t>
            </a:r>
            <a:r>
              <a:rPr lang="en-US" dirty="0" smtClean="0"/>
              <a:t>(right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Negative</a:t>
            </a:r>
            <a:endParaRPr lang="en-US" dirty="0"/>
          </a:p>
          <a:p>
            <a:pPr lvl="1"/>
            <a:r>
              <a:rPr lang="en-US" dirty="0" smtClean="0"/>
              <a:t>South </a:t>
            </a:r>
            <a:r>
              <a:rPr lang="en-US" dirty="0" smtClean="0"/>
              <a:t>(</a:t>
            </a:r>
            <a:r>
              <a:rPr lang="en-US" dirty="0" smtClean="0"/>
              <a:t>down)</a:t>
            </a:r>
          </a:p>
          <a:p>
            <a:pPr lvl="1"/>
            <a:r>
              <a:rPr lang="en-US" dirty="0" smtClean="0"/>
              <a:t>West </a:t>
            </a:r>
            <a:r>
              <a:rPr lang="en-US" dirty="0" smtClean="0"/>
              <a:t>(left</a:t>
            </a:r>
            <a:r>
              <a:rPr lang="en-US" dirty="0" smtClean="0"/>
              <a:t>)</a:t>
            </a:r>
            <a:endParaRPr lang="en-US" sz="2800" i="1" dirty="0" smtClean="0"/>
          </a:p>
        </p:txBody>
      </p:sp>
      <p:pic>
        <p:nvPicPr>
          <p:cNvPr id="18434" name="Picture 2" descr="http://wikieducator.org/images/c/c8/Cartesian-Plane.png"/>
          <p:cNvPicPr>
            <a:picLocks noChangeAspect="1" noChangeArrowheads="1"/>
          </p:cNvPicPr>
          <p:nvPr/>
        </p:nvPicPr>
        <p:blipFill>
          <a:blip r:embed="rId2" cstate="print"/>
          <a:srcRect t="8869" r="16222"/>
          <a:stretch>
            <a:fillRect/>
          </a:stretch>
        </p:blipFill>
        <p:spPr bwMode="auto">
          <a:xfrm>
            <a:off x="3820012" y="1371600"/>
            <a:ext cx="5247788" cy="5286375"/>
          </a:xfrm>
          <a:prstGeom prst="rect">
            <a:avLst/>
          </a:prstGeom>
          <a:noFill/>
        </p:spPr>
      </p:pic>
      <p:pic>
        <p:nvPicPr>
          <p:cNvPr id="18436" name="Picture 4" descr="C:\Users\Administrator\AppData\Local\Microsoft\Windows\Temporary Internet Files\Content.IE5\HI08GWY6\MC9003292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33" y="2590800"/>
            <a:ext cx="2881287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614</Words>
  <Application>Microsoft Office PowerPoint</Application>
  <PresentationFormat>On-screen Show (4:3)</PresentationFormat>
  <Paragraphs>162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 2</vt:lpstr>
      <vt:lpstr>1 Dimension</vt:lpstr>
      <vt:lpstr>1 Dimension</vt:lpstr>
      <vt:lpstr>Frame of Reference</vt:lpstr>
      <vt:lpstr>Frame of Reference</vt:lpstr>
      <vt:lpstr>Frame of Reference</vt:lpstr>
      <vt:lpstr>Displacement  v. Distance</vt:lpstr>
      <vt:lpstr>Displacement</vt:lpstr>
      <vt:lpstr>Positive and Negative Directions</vt:lpstr>
      <vt:lpstr>Back to motion…</vt:lpstr>
      <vt:lpstr>Motion</vt:lpstr>
      <vt:lpstr>Average Velocity</vt:lpstr>
      <vt:lpstr>Average Velocity</vt:lpstr>
      <vt:lpstr>Velocity  v.  Speed</vt:lpstr>
      <vt:lpstr>Average Velocity</vt:lpstr>
      <vt:lpstr>Average Velocity</vt:lpstr>
      <vt:lpstr>Average Velocity</vt:lpstr>
      <vt:lpstr>Average Velocity</vt:lpstr>
      <vt:lpstr>Notes</vt:lpstr>
      <vt:lpstr>Instantaneous Velocity</vt:lpstr>
      <vt:lpstr>Instantaneous Velocity</vt:lpstr>
      <vt:lpstr>Instantaneous Velocity</vt:lpstr>
      <vt:lpstr>Instantaneous Velocity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Jessie</dc:creator>
  <cp:lastModifiedBy>Scott Wolfrey</cp:lastModifiedBy>
  <cp:revision>90</cp:revision>
  <dcterms:created xsi:type="dcterms:W3CDTF">2013-09-03T11:39:28Z</dcterms:created>
  <dcterms:modified xsi:type="dcterms:W3CDTF">2014-09-08T16:48:05Z</dcterms:modified>
</cp:coreProperties>
</file>