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77" r:id="rId4"/>
    <p:sldId id="294" r:id="rId5"/>
    <p:sldId id="295" r:id="rId6"/>
    <p:sldId id="296" r:id="rId7"/>
    <p:sldId id="293" r:id="rId8"/>
    <p:sldId id="278" r:id="rId9"/>
    <p:sldId id="282" r:id="rId10"/>
    <p:sldId id="283" r:id="rId11"/>
    <p:sldId id="280" r:id="rId12"/>
    <p:sldId id="281" r:id="rId13"/>
    <p:sldId id="288" r:id="rId14"/>
    <p:sldId id="275" r:id="rId15"/>
    <p:sldId id="284" r:id="rId16"/>
    <p:sldId id="285" r:id="rId17"/>
    <p:sldId id="297" r:id="rId18"/>
    <p:sldId id="298" r:id="rId19"/>
    <p:sldId id="286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80741" autoAdjust="0"/>
  </p:normalViewPr>
  <p:slideViewPr>
    <p:cSldViewPr>
      <p:cViewPr varScale="1">
        <p:scale>
          <a:sx n="74" d="100"/>
          <a:sy n="74" d="100"/>
        </p:scale>
        <p:origin x="-18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305856"/>
        <c:axId val="153307776"/>
      </c:scatterChart>
      <c:valAx>
        <c:axId val="153305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3200"/>
                </a:pPr>
                <a:r>
                  <a:rPr lang="en-US" sz="320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3307776"/>
        <c:crosses val="autoZero"/>
        <c:crossBetween val="midCat"/>
      </c:valAx>
      <c:valAx>
        <c:axId val="1533077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3200"/>
                </a:pPr>
                <a:r>
                  <a:rPr lang="en-US" sz="3200" dirty="0" smtClean="0"/>
                  <a:t>Velocity</a:t>
                </a:r>
                <a:r>
                  <a:rPr lang="en-US" sz="3200" baseline="0" dirty="0" smtClean="0"/>
                  <a:t> </a:t>
                </a:r>
                <a:r>
                  <a:rPr lang="en-US" sz="3200" dirty="0" smtClean="0"/>
                  <a:t>(m/s)</a:t>
                </a:r>
                <a:endParaRPr lang="en-US" sz="3200" dirty="0"/>
              </a:p>
            </c:rich>
          </c:tx>
          <c:layout>
            <c:manualLayout>
              <c:xMode val="edge"/>
              <c:yMode val="edge"/>
              <c:x val="2.1126760563380278E-2"/>
              <c:y val="0.3291432600775652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5330585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1">
      <a:gsLst>
        <a:gs pos="0">
          <a:schemeClr val="dk1">
            <a:tint val="50000"/>
            <a:satMod val="300000"/>
          </a:schemeClr>
        </a:gs>
        <a:gs pos="35000">
          <a:schemeClr val="dk1">
            <a:tint val="37000"/>
            <a:satMod val="300000"/>
          </a:schemeClr>
        </a:gs>
        <a:gs pos="100000">
          <a:schemeClr val="dk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DD09C-AEFC-4749-A8B9-00EAC66BE5DE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57C6C-7063-4E6C-9DB5-A571832F5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7C6C-7063-4E6C-9DB5-A571832F53B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6D21-1777-4743-BD39-99B97A57B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6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5000"/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A27D-BDEF-4BAB-AD03-6F6F7D41C7C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B8E83-F851-4DC2-BE1D-EFA535609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Review Section 2.1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 of Reference: Refers to the viewpoint of the problem and con not be changed.</a:t>
            </a:r>
          </a:p>
          <a:p>
            <a:r>
              <a:rPr lang="en-US" i="1" dirty="0" smtClean="0"/>
              <a:t>Displacement = </a:t>
            </a:r>
            <a:r>
              <a:rPr lang="en-US" sz="3200" i="1" dirty="0" err="1" smtClean="0"/>
              <a:t>Δx</a:t>
            </a:r>
            <a:r>
              <a:rPr lang="en-US" sz="3200" i="1" dirty="0" smtClean="0"/>
              <a:t> = </a:t>
            </a:r>
            <a:r>
              <a:rPr lang="en-US" sz="3200" i="1" dirty="0" err="1" smtClean="0"/>
              <a:t>X</a:t>
            </a:r>
            <a:r>
              <a:rPr lang="en-US" sz="3200" i="1" baseline="-25000" dirty="0" err="1" smtClean="0"/>
              <a:t>f</a:t>
            </a:r>
            <a:r>
              <a:rPr lang="en-US" sz="3200" i="1" baseline="-25000" dirty="0" smtClean="0"/>
              <a:t> </a:t>
            </a:r>
            <a:r>
              <a:rPr lang="en-US" sz="3200" i="1" dirty="0" smtClean="0"/>
              <a:t>- X</a:t>
            </a:r>
            <a:r>
              <a:rPr lang="en-US" sz="3200" i="1" baseline="-25000" dirty="0" smtClean="0"/>
              <a:t>i</a:t>
            </a:r>
            <a:endParaRPr lang="en-US" sz="3200" i="1" dirty="0" smtClean="0"/>
          </a:p>
          <a:p>
            <a:r>
              <a:rPr lang="en-US" i="1" dirty="0" smtClean="0"/>
              <a:t>Average Velocity = </a:t>
            </a:r>
            <a:r>
              <a:rPr lang="en-US" i="1" dirty="0" err="1" smtClean="0"/>
              <a:t>Δx</a:t>
            </a:r>
            <a:r>
              <a:rPr lang="en-US" i="1" dirty="0" smtClean="0"/>
              <a:t> = 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f</a:t>
            </a:r>
            <a:r>
              <a:rPr lang="en-US" i="1" baseline="-25000" dirty="0" smtClean="0"/>
              <a:t> </a:t>
            </a:r>
            <a:r>
              <a:rPr lang="en-US" i="1" dirty="0" smtClean="0"/>
              <a:t>- x</a:t>
            </a:r>
            <a:r>
              <a:rPr lang="en-US" i="1" baseline="-25000" dirty="0" smtClean="0"/>
              <a:t>i</a:t>
            </a:r>
            <a:r>
              <a:rPr lang="en-US" i="1" dirty="0" smtClean="0"/>
              <a:t>)</a:t>
            </a:r>
          </a:p>
          <a:p>
            <a:pPr>
              <a:buNone/>
            </a:pPr>
            <a:r>
              <a:rPr lang="en-US" i="1" dirty="0" smtClean="0"/>
              <a:t>				        </a:t>
            </a:r>
            <a:r>
              <a:rPr lang="en-US" i="1" dirty="0" err="1" smtClean="0"/>
              <a:t>Δt</a:t>
            </a:r>
            <a:r>
              <a:rPr lang="en-US" i="1" dirty="0" smtClean="0"/>
              <a:t>    (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f</a:t>
            </a:r>
            <a:r>
              <a:rPr lang="en-US" i="1" baseline="-25000" dirty="0" smtClean="0"/>
              <a:t> </a:t>
            </a:r>
            <a:r>
              <a:rPr lang="en-US" i="1" dirty="0" smtClean="0"/>
              <a:t>–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)</a:t>
            </a:r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962400" y="3886200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00600" y="38862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Think…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True or False:</a:t>
            </a:r>
          </a:p>
          <a:p>
            <a:pPr algn="ctr">
              <a:buNone/>
            </a:pPr>
            <a:r>
              <a:rPr lang="en-US" sz="2800" b="1" dirty="0" smtClean="0"/>
              <a:t>A negative acceleration always means slowing down.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False.</a:t>
            </a:r>
          </a:p>
          <a:p>
            <a:pPr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3600" b="1" dirty="0" smtClean="0"/>
              <a:t>Consider the speed in which is increased as an object falls from the sky.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2667000"/>
            <a:ext cx="9144000" cy="2133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Acceleration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dirty="0" smtClean="0"/>
              <a:t>If acceleration is in the same direction of the velocity then it is speeding up.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this case velocity is (+ or -)?</a:t>
            </a:r>
          </a:p>
          <a:p>
            <a:pPr lvl="1"/>
            <a:r>
              <a:rPr lang="en-US" dirty="0" smtClean="0"/>
              <a:t>Acceleration?</a:t>
            </a:r>
          </a:p>
        </p:txBody>
      </p:sp>
      <p:pic>
        <p:nvPicPr>
          <p:cNvPr id="4" name="Picture 5" descr="http://www.precisionballs.com/solid_works/JPEG/ball.jpg"/>
          <p:cNvPicPr>
            <a:picLocks noChangeAspect="1" noChangeArrowheads="1"/>
          </p:cNvPicPr>
          <p:nvPr/>
        </p:nvPicPr>
        <p:blipFill>
          <a:blip r:embed="rId2" cstate="print"/>
          <a:srcRect r="12000" b="9594"/>
          <a:stretch>
            <a:fillRect/>
          </a:stretch>
        </p:blipFill>
        <p:spPr bwMode="auto">
          <a:xfrm>
            <a:off x="3429000" y="2895600"/>
            <a:ext cx="1676400" cy="1524000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457200" y="2819400"/>
            <a:ext cx="3048000" cy="838200"/>
          </a:xfrm>
          <a:prstGeom prst="lef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57200" y="3733800"/>
            <a:ext cx="3048000" cy="8382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2971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Velocity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8963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Acceleration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2667000"/>
            <a:ext cx="9144000" cy="2133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Acceleration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dirty="0" smtClean="0"/>
              <a:t>If they are in different directions the object will slow down.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this case velocity is (+ or -)?</a:t>
            </a:r>
          </a:p>
          <a:p>
            <a:pPr lvl="1"/>
            <a:r>
              <a:rPr lang="en-US" dirty="0" smtClean="0"/>
              <a:t>Acceleration?</a:t>
            </a:r>
          </a:p>
          <a:p>
            <a:endParaRPr lang="en-US" dirty="0"/>
          </a:p>
        </p:txBody>
      </p:sp>
      <p:pic>
        <p:nvPicPr>
          <p:cNvPr id="4" name="Picture 5" descr="http://www.precisionballs.com/solid_works/JPEG/ball.jpg"/>
          <p:cNvPicPr>
            <a:picLocks noChangeAspect="1" noChangeArrowheads="1"/>
          </p:cNvPicPr>
          <p:nvPr/>
        </p:nvPicPr>
        <p:blipFill>
          <a:blip r:embed="rId2" cstate="print"/>
          <a:srcRect r="12000" b="9594"/>
          <a:stretch>
            <a:fillRect/>
          </a:stretch>
        </p:blipFill>
        <p:spPr bwMode="auto">
          <a:xfrm>
            <a:off x="3429000" y="2895600"/>
            <a:ext cx="1676400" cy="1524000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 flipH="1">
            <a:off x="5334000" y="2819400"/>
            <a:ext cx="3048000" cy="838200"/>
          </a:xfrm>
          <a:prstGeom prst="lef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57200" y="3733800"/>
            <a:ext cx="3048000" cy="8382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2971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Velocity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8963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Acceleration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Acceleration</a:t>
            </a:r>
            <a:endParaRPr lang="en-US" b="1" dirty="0"/>
          </a:p>
        </p:txBody>
      </p:sp>
      <p:pic>
        <p:nvPicPr>
          <p:cNvPr id="28674" name="Picture 2" descr="http://www.harveker.com/wp-content/uploads/2011/01/iStock_000013128180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315200" cy="5346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Notes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200" y="1600200"/>
          <a:ext cx="8991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0876"/>
                <a:gridCol w="3030876"/>
                <a:gridCol w="29298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</a:t>
                      </a:r>
                      <a:r>
                        <a:rPr lang="en-US" sz="2800" baseline="-25000" dirty="0" smtClean="0"/>
                        <a:t>i</a:t>
                      </a:r>
                      <a:endParaRPr lang="en-US" sz="2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Speeding up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Speeding</a:t>
                      </a:r>
                      <a:r>
                        <a:rPr lang="en-US" sz="2400" baseline="0" dirty="0" smtClean="0"/>
                        <a:t> up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Slowing down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Slowing</a:t>
                      </a:r>
                      <a:r>
                        <a:rPr lang="en-US" sz="2400" baseline="0" dirty="0" smtClean="0"/>
                        <a:t> down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Constant velocity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  or  +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Speeding up from rest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-  or  +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At rest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Motion with a Constant Acceleration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does this mean?</a:t>
            </a:r>
          </a:p>
          <a:p>
            <a:r>
              <a:rPr lang="en-US" dirty="0" smtClean="0"/>
              <a:t>Is there still motion occurring?</a:t>
            </a:r>
          </a:p>
          <a:p>
            <a:r>
              <a:rPr lang="en-US" dirty="0" smtClean="0"/>
              <a:t>Is the velocity increasing or decreasing?</a:t>
            </a:r>
            <a:endParaRPr lang="en-US" dirty="0"/>
          </a:p>
        </p:txBody>
      </p:sp>
      <p:pic>
        <p:nvPicPr>
          <p:cNvPr id="3074" name="Picture 2" descr="http://zonalandeducation.com/mstm/physics/mechanics/kinematics/EquationsForAcceleratedMotion/Origins/Displacement/vvst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486148"/>
            <a:ext cx="4800600" cy="3600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Motion with a Constant Acceleration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689080"/>
              </p:ext>
            </p:extLst>
          </p:nvPr>
        </p:nvGraphicFramePr>
        <p:xfrm>
          <a:off x="12032" y="1507958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-76200" y="1143000"/>
            <a:ext cx="9296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4414" y="1338590"/>
            <a:ext cx="1828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eorgia" pitchFamily="18" charset="0"/>
                <a:cs typeface="Times New Roman" pitchFamily="18" charset="0"/>
              </a:rPr>
              <a:t>Slope =</a:t>
            </a:r>
            <a:endParaRPr lang="en-US" sz="28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3414" y="1295400"/>
            <a:ext cx="38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eorgia" pitchFamily="18" charset="0"/>
                <a:cs typeface="Times New Roman" pitchFamily="18" charset="0"/>
              </a:rPr>
              <a:t>=</a:t>
            </a:r>
            <a:endParaRPr lang="en-US" sz="2800" b="1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sophialearning.s3.amazonaws.com/packet_logos/9586/large/Average_Acceleration.png?1318474673"/>
          <p:cNvPicPr>
            <a:picLocks noChangeAspect="1" noChangeArrowheads="1"/>
          </p:cNvPicPr>
          <p:nvPr/>
        </p:nvPicPr>
        <p:blipFill>
          <a:blip r:embed="rId3" cstate="print"/>
          <a:srcRect l="46316" t="16842" b="24211"/>
          <a:stretch>
            <a:fillRect/>
          </a:stretch>
        </p:blipFill>
        <p:spPr bwMode="auto">
          <a:xfrm>
            <a:off x="5138214" y="1066800"/>
            <a:ext cx="971550" cy="1066800"/>
          </a:xfrm>
          <a:prstGeom prst="rect">
            <a:avLst/>
          </a:prstGeom>
          <a:noFill/>
        </p:spPr>
      </p:pic>
      <p:pic>
        <p:nvPicPr>
          <p:cNvPr id="2050" name="Picture 2" descr="http://math.kendallhunt.com/Images/DynamicExplorations/daa1/slop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1432" y="1066800"/>
            <a:ext cx="2078182" cy="1143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5867400" y="1295400"/>
            <a:ext cx="2895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eorgia" pitchFamily="18" charset="0"/>
                <a:cs typeface="Times New Roman" pitchFamily="18" charset="0"/>
              </a:rPr>
              <a:t>= Acceleration</a:t>
            </a:r>
            <a:endParaRPr lang="en-US" sz="2800" b="1" dirty="0"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Graphs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1600199"/>
            <a:ext cx="35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6344"/>
              </p:ext>
            </p:extLst>
          </p:nvPr>
        </p:nvGraphicFramePr>
        <p:xfrm>
          <a:off x="381000" y="1219200"/>
          <a:ext cx="8458200" cy="5130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8800"/>
                <a:gridCol w="3581400"/>
                <a:gridCol w="3048000"/>
              </a:tblGrid>
              <a:tr h="76200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Position v. Time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Velocity v. Time</a:t>
                      </a:r>
                    </a:p>
                  </a:txBody>
                  <a:tcPr anchor="ctr"/>
                </a:tc>
              </a:tr>
              <a:tr h="812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Slope: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Velocity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Acceleration</a:t>
                      </a:r>
                      <a:endParaRPr lang="en-US" dirty="0"/>
                    </a:p>
                  </a:txBody>
                  <a:tcPr anchor="ctr"/>
                </a:tc>
              </a:tr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Increasing</a:t>
                      </a:r>
                      <a:r>
                        <a:rPr lang="en-US" b="1" baseline="0" dirty="0" smtClean="0"/>
                        <a:t> Slope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Moving Forward</a:t>
                      </a:r>
                      <a:r>
                        <a:rPr lang="en-US" baseline="0" dirty="0" smtClean="0"/>
                        <a:t> (positive)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Speeding Up</a:t>
                      </a:r>
                      <a:endParaRPr lang="en-US" dirty="0"/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Decreasing</a:t>
                      </a:r>
                      <a:r>
                        <a:rPr lang="en-US" b="1" baseline="0" dirty="0" smtClean="0"/>
                        <a:t> Slope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Moving Backward (negative)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Slowing</a:t>
                      </a:r>
                      <a:r>
                        <a:rPr lang="en-US" baseline="0" dirty="0" smtClean="0"/>
                        <a:t> Down</a:t>
                      </a:r>
                      <a:endParaRPr lang="en-US" dirty="0"/>
                    </a:p>
                  </a:txBody>
                  <a:tcPr anchor="ctr"/>
                </a:tc>
              </a:tr>
              <a:tr h="1778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Slope = 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Moving</a:t>
                      </a:r>
                      <a:r>
                        <a:rPr lang="en-US" baseline="0" dirty="0" smtClean="0"/>
                        <a:t> / Changing Directions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Constant Velocity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209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Graphical Comparison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28600" y="1219200"/>
            <a:ext cx="3276600" cy="55626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 smtClean="0"/>
              <a:t>Given the </a:t>
            </a:r>
            <a:r>
              <a:rPr lang="en-US" sz="2400" dirty="0" smtClean="0"/>
              <a:t>displacement v. time </a:t>
            </a:r>
            <a:r>
              <a:rPr lang="en-US" sz="2400" dirty="0" smtClean="0"/>
              <a:t>graph (a)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The </a:t>
            </a:r>
            <a:r>
              <a:rPr lang="en-US" sz="2400" dirty="0" smtClean="0"/>
              <a:t>velocity-time graph is found by measuring the slope of the position-time graph at every instant.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The </a:t>
            </a:r>
            <a:r>
              <a:rPr lang="en-US" sz="2400" dirty="0" smtClean="0"/>
              <a:t>acceleration-time graph is found by measuring the slope of the velocity-time graph at every instant.</a:t>
            </a:r>
          </a:p>
        </p:txBody>
      </p:sp>
      <p:pic>
        <p:nvPicPr>
          <p:cNvPr id="41989" name="Picture 6" descr="0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39" y="1121572"/>
            <a:ext cx="5793661" cy="57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8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Formulas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Displacement </a:t>
            </a:r>
            <a:r>
              <a:rPr lang="en-US" dirty="0" smtClean="0"/>
              <a:t>with </a:t>
            </a:r>
            <a:r>
              <a:rPr lang="en-US" dirty="0"/>
              <a:t>unknown constant </a:t>
            </a:r>
            <a:r>
              <a:rPr lang="en-US" dirty="0" smtClean="0"/>
              <a:t>acceleration:</a:t>
            </a:r>
            <a:endParaRPr lang="en-US" dirty="0" smtClean="0"/>
          </a:p>
          <a:p>
            <a:pPr algn="r">
              <a:spcBef>
                <a:spcPts val="0"/>
              </a:spcBef>
              <a:buNone/>
            </a:pPr>
            <a:r>
              <a:rPr lang="en-US" sz="5400" dirty="0" smtClean="0"/>
              <a:t>						</a:t>
            </a:r>
            <a:r>
              <a:rPr lang="en-US" sz="5400" dirty="0" err="1" smtClean="0"/>
              <a:t>Δx</a:t>
            </a:r>
            <a:r>
              <a:rPr lang="en-US" sz="5400" dirty="0" smtClean="0"/>
              <a:t>= ½(v</a:t>
            </a:r>
            <a:r>
              <a:rPr lang="en-US" sz="5400" baseline="-25000" dirty="0" smtClean="0"/>
              <a:t>i</a:t>
            </a:r>
            <a:r>
              <a:rPr lang="en-US" sz="5400" dirty="0" smtClean="0"/>
              <a:t> + </a:t>
            </a:r>
            <a:r>
              <a:rPr lang="en-US" sz="5400" dirty="0" err="1" smtClean="0"/>
              <a:t>v</a:t>
            </a:r>
            <a:r>
              <a:rPr lang="en-US" sz="5400" baseline="-25000" dirty="0" err="1" smtClean="0"/>
              <a:t>f</a:t>
            </a:r>
            <a:r>
              <a:rPr lang="en-US" sz="5400" dirty="0" smtClean="0"/>
              <a:t>)</a:t>
            </a:r>
            <a:r>
              <a:rPr lang="en-US" sz="5400" dirty="0" err="1" smtClean="0"/>
              <a:t>Δt</a:t>
            </a:r>
            <a:endParaRPr lang="en-US" sz="5400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Final velocity </a:t>
            </a:r>
            <a:r>
              <a:rPr lang="en-US" dirty="0"/>
              <a:t>with constant </a:t>
            </a:r>
            <a:r>
              <a:rPr lang="en-US" dirty="0" smtClean="0"/>
              <a:t>acceleration:</a:t>
            </a:r>
            <a:endParaRPr lang="en-US" dirty="0"/>
          </a:p>
          <a:p>
            <a:pPr algn="r">
              <a:spcBef>
                <a:spcPts val="0"/>
              </a:spcBef>
              <a:buNone/>
            </a:pPr>
            <a:r>
              <a:rPr lang="en-US" sz="5400" dirty="0" smtClean="0"/>
              <a:t>							</a:t>
            </a:r>
            <a:r>
              <a:rPr lang="en-US" sz="5400" dirty="0" err="1" smtClean="0"/>
              <a:t>v</a:t>
            </a:r>
            <a:r>
              <a:rPr lang="en-US" sz="5400" baseline="-25000" dirty="0" err="1" smtClean="0"/>
              <a:t>f</a:t>
            </a:r>
            <a:r>
              <a:rPr lang="en-US" sz="5400" baseline="-25000" dirty="0" smtClean="0"/>
              <a:t> </a:t>
            </a:r>
            <a:r>
              <a:rPr lang="en-US" sz="5400" dirty="0" smtClean="0"/>
              <a:t>= v</a:t>
            </a:r>
            <a:r>
              <a:rPr lang="en-US" sz="5400" baseline="-25000" dirty="0" smtClean="0"/>
              <a:t>i</a:t>
            </a:r>
            <a:r>
              <a:rPr lang="en-US" sz="5400" dirty="0" smtClean="0"/>
              <a:t> </a:t>
            </a:r>
            <a:r>
              <a:rPr lang="en-US" sz="5400" dirty="0"/>
              <a:t>+ </a:t>
            </a:r>
            <a:r>
              <a:rPr lang="en-US" sz="5400" dirty="0" err="1"/>
              <a:t>a</a:t>
            </a:r>
            <a:r>
              <a:rPr lang="en-US" sz="5400" dirty="0" err="1">
                <a:sym typeface="Symbol"/>
              </a:rPr>
              <a:t></a:t>
            </a:r>
            <a:r>
              <a:rPr lang="en-US" sz="5400" dirty="0" err="1"/>
              <a:t>Δt</a:t>
            </a:r>
            <a:endParaRPr lang="en-US" sz="5400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Displacement with </a:t>
            </a:r>
            <a:r>
              <a:rPr lang="en-US" dirty="0" smtClean="0"/>
              <a:t>known constant acceleration:</a:t>
            </a:r>
            <a:endParaRPr lang="en-US" sz="4400" dirty="0"/>
          </a:p>
          <a:p>
            <a:pPr algn="r">
              <a:spcBef>
                <a:spcPts val="0"/>
              </a:spcBef>
              <a:buNone/>
            </a:pPr>
            <a:r>
              <a:rPr lang="en-US" sz="5400" dirty="0" err="1"/>
              <a:t>Δx</a:t>
            </a:r>
            <a:r>
              <a:rPr lang="en-US" sz="5400" dirty="0"/>
              <a:t>= </a:t>
            </a:r>
            <a:r>
              <a:rPr lang="en-US" sz="5400" dirty="0" err="1"/>
              <a:t>v</a:t>
            </a:r>
            <a:r>
              <a:rPr lang="en-US" sz="5400" baseline="-25000" dirty="0" err="1"/>
              <a:t>i</a:t>
            </a:r>
            <a:r>
              <a:rPr lang="en-US" sz="5400" dirty="0" err="1">
                <a:sym typeface="Symbol"/>
              </a:rPr>
              <a:t></a:t>
            </a:r>
            <a:r>
              <a:rPr lang="en-US" sz="5400" dirty="0" err="1"/>
              <a:t>Δt</a:t>
            </a:r>
            <a:r>
              <a:rPr lang="en-US" sz="5400" dirty="0"/>
              <a:t> + ½a</a:t>
            </a:r>
            <a:r>
              <a:rPr lang="en-US" sz="5400" dirty="0">
                <a:sym typeface="Symbol"/>
              </a:rPr>
              <a:t>(</a:t>
            </a:r>
            <a:r>
              <a:rPr lang="en-US" sz="5400" dirty="0" err="1" smtClean="0"/>
              <a:t>Δt</a:t>
            </a:r>
            <a:r>
              <a:rPr lang="en-US" sz="5400" dirty="0" smtClean="0"/>
              <a:t>)</a:t>
            </a:r>
            <a:r>
              <a:rPr lang="en-US" sz="5400" baseline="30000" dirty="0" smtClean="0"/>
              <a:t>2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Final velocity after any </a:t>
            </a:r>
            <a:r>
              <a:rPr lang="en-US" dirty="0" smtClean="0"/>
              <a:t>displacement</a:t>
            </a:r>
            <a:endParaRPr lang="en-US" sz="5400" dirty="0" smtClean="0"/>
          </a:p>
          <a:p>
            <a:pPr algn="r">
              <a:spcBef>
                <a:spcPts val="0"/>
              </a:spcBef>
              <a:buNone/>
            </a:pPr>
            <a:r>
              <a:rPr lang="en-US" sz="5400" dirty="0" smtClean="0"/>
              <a:t>v</a:t>
            </a:r>
            <a:r>
              <a:rPr lang="en-US" sz="5400" baseline="-25000" dirty="0" smtClean="0"/>
              <a:t>f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=v</a:t>
            </a:r>
            <a:r>
              <a:rPr lang="en-US" sz="5400" baseline="-25000" dirty="0" smtClean="0"/>
              <a:t>i</a:t>
            </a:r>
            <a:r>
              <a:rPr lang="en-US" sz="5400" baseline="30000" dirty="0" smtClean="0"/>
              <a:t>2 </a:t>
            </a:r>
            <a:r>
              <a:rPr lang="en-US" sz="5400" dirty="0"/>
              <a:t>+ 2a</a:t>
            </a:r>
            <a:r>
              <a:rPr lang="en-US" sz="5400" dirty="0">
                <a:sym typeface="Symbol"/>
              </a:rPr>
              <a:t></a:t>
            </a:r>
            <a:r>
              <a:rPr lang="en-US" sz="5400" dirty="0" smtClean="0"/>
              <a:t>Δx</a:t>
            </a:r>
            <a:endParaRPr lang="en-US" sz="7200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025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Adobe Garamond Pro Bold" pitchFamily="18" charset="0"/>
              </a:rPr>
              <a:t>Chapter 2.2</a:t>
            </a:r>
            <a:endParaRPr lang="en-US" sz="7200" dirty="0">
              <a:latin typeface="Adobe Garamond Pro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Motion in 1 Dimension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http://ipodphysics.com/resources/chris-flanagan-acceleration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438400"/>
            <a:ext cx="3262376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Notes for 2.2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i="1" dirty="0" smtClean="0"/>
              <a:t>Average Acceleration = </a:t>
            </a:r>
            <a:r>
              <a:rPr lang="en-US" i="1" dirty="0" err="1" smtClean="0"/>
              <a:t>Δv</a:t>
            </a:r>
            <a:r>
              <a:rPr lang="en-US" i="1" dirty="0" smtClean="0"/>
              <a:t> / </a:t>
            </a:r>
            <a:r>
              <a:rPr lang="en-US" i="1" dirty="0" err="1" smtClean="0"/>
              <a:t>Δt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Acceleration </a:t>
            </a:r>
            <a:r>
              <a:rPr lang="en-US" i="1" dirty="0" smtClean="0"/>
              <a:t>does not have to be in the same direction of the velocity.</a:t>
            </a:r>
          </a:p>
          <a:p>
            <a:pPr lvl="1"/>
            <a:r>
              <a:rPr lang="en-US" i="1" dirty="0" smtClean="0"/>
              <a:t>Same directions </a:t>
            </a:r>
            <a:r>
              <a:rPr lang="en-US" i="1" dirty="0" smtClean="0">
                <a:sym typeface="Wingdings" pitchFamily="2" charset="2"/>
              </a:rPr>
              <a:t> speeding up</a:t>
            </a:r>
          </a:p>
          <a:p>
            <a:pPr lvl="1"/>
            <a:r>
              <a:rPr lang="en-US" i="1" dirty="0" smtClean="0">
                <a:sym typeface="Wingdings" pitchFamily="2" charset="2"/>
              </a:rPr>
              <a:t>Opposite directions  slowing down</a:t>
            </a:r>
          </a:p>
          <a:p>
            <a:endParaRPr lang="en-US" i="1" dirty="0" smtClean="0">
              <a:sym typeface="Wingdings" pitchFamily="2" charset="2"/>
            </a:endParaRPr>
          </a:p>
          <a:p>
            <a:r>
              <a:rPr lang="en-US" i="1" dirty="0" smtClean="0">
                <a:sym typeface="Wingdings" pitchFamily="2" charset="2"/>
              </a:rPr>
              <a:t>Object beginning at rest will have v</a:t>
            </a:r>
            <a:r>
              <a:rPr lang="en-US" i="1" baseline="-25000" dirty="0" smtClean="0">
                <a:sym typeface="Wingdings" pitchFamily="2" charset="2"/>
              </a:rPr>
              <a:t>i</a:t>
            </a:r>
            <a:r>
              <a:rPr lang="en-US" i="1" dirty="0" smtClean="0">
                <a:sym typeface="Wingdings" pitchFamily="2" charset="2"/>
              </a:rPr>
              <a:t>=0</a:t>
            </a:r>
            <a:endParaRPr lang="en-US" i="1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Consider a Car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car </a:t>
            </a:r>
            <a:r>
              <a:rPr lang="en-US" dirty="0" smtClean="0"/>
              <a:t>driving at a constant 30mph </a:t>
            </a:r>
            <a:r>
              <a:rPr lang="en-US" dirty="0" smtClean="0"/>
              <a:t>to the west. </a:t>
            </a:r>
            <a:endParaRPr lang="en-US" dirty="0" smtClean="0"/>
          </a:p>
          <a:p>
            <a:r>
              <a:rPr lang="en-US" dirty="0" smtClean="0"/>
              <a:t>Can you determine the final location of the car given a time interval?</a:t>
            </a:r>
            <a:endParaRPr lang="en-US" dirty="0" smtClean="0"/>
          </a:p>
        </p:txBody>
      </p:sp>
      <p:pic>
        <p:nvPicPr>
          <p:cNvPr id="10242" name="Picture 2" descr="http://www.automation-drive.com/EX/05-13-21/0006_Acceleration_to_M5_Dimen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1"/>
            <a:ext cx="9144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1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543800" cy="731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Constant </a:t>
            </a:r>
            <a:r>
              <a:rPr lang="en-US" dirty="0" smtClean="0"/>
              <a:t>Velocity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7924800" cy="441166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 dirty="0" smtClean="0"/>
              <a:t>Constant velocity </a:t>
            </a:r>
            <a:r>
              <a:rPr lang="en-US" dirty="0" smtClean="0"/>
              <a:t>indicates the instantaneous velocity at any instant during a time interval is the same as the average velocity during that time interval</a:t>
            </a:r>
            <a:r>
              <a:rPr lang="en-US" dirty="0" smtClean="0"/>
              <a:t>.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sz="5400" b="1" dirty="0" smtClean="0"/>
              <a:t>			</a:t>
            </a:r>
            <a:r>
              <a:rPr lang="en-US" sz="5400" b="1" dirty="0" err="1" smtClean="0"/>
              <a:t>V</a:t>
            </a:r>
            <a:r>
              <a:rPr lang="en-US" sz="5400" b="1" baseline="-25000" dirty="0" err="1" smtClean="0"/>
              <a:t>avg</a:t>
            </a:r>
            <a:r>
              <a:rPr lang="en-US" sz="5400" b="1" dirty="0" smtClean="0"/>
              <a:t> = </a:t>
            </a:r>
            <a:r>
              <a:rPr lang="en-US" sz="5400" b="1" dirty="0" err="1" smtClean="0"/>
              <a:t>V</a:t>
            </a:r>
            <a:r>
              <a:rPr lang="en-US" sz="5400" b="1" baseline="-25000" dirty="0" err="1" smtClean="0"/>
              <a:t>x</a:t>
            </a:r>
            <a:endParaRPr lang="en-US" sz="5400" b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6882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543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Constant </a:t>
            </a:r>
            <a:r>
              <a:rPr lang="en-US" b="1" dirty="0" smtClean="0"/>
              <a:t>Velocity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2"/>
            <a:ext cx="7924800" cy="4681537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mathematical representation of this situation is the equation.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= 0 and the equation becomes: </a:t>
            </a:r>
            <a:endParaRPr lang="en-US" dirty="0" smtClean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	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f</a:t>
            </a:r>
            <a:r>
              <a:rPr lang="en-US" i="1" dirty="0" smtClean="0"/>
              <a:t> </a:t>
            </a:r>
            <a:r>
              <a:rPr lang="en-US" i="1" dirty="0" smtClean="0"/>
              <a:t>= x</a:t>
            </a:r>
            <a:r>
              <a:rPr lang="en-US" i="1" baseline="-25000" dirty="0" smtClean="0"/>
              <a:t>i</a:t>
            </a:r>
            <a:r>
              <a:rPr lang="en-US" i="1" dirty="0" smtClean="0"/>
              <a:t> +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 t 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2800" i="1" dirty="0" smtClean="0"/>
              <a:t>(</a:t>
            </a:r>
            <a:r>
              <a:rPr lang="en-US" sz="2800" i="1" dirty="0" smtClean="0"/>
              <a:t>for constant </a:t>
            </a:r>
            <a:r>
              <a:rPr lang="en-US" sz="2800" i="1" dirty="0" err="1" smtClean="0"/>
              <a:t>v</a:t>
            </a:r>
            <a:r>
              <a:rPr lang="en-US" sz="2800" i="1" baseline="-25000" dirty="0" err="1" smtClean="0"/>
              <a:t>x</a:t>
            </a:r>
            <a:r>
              <a:rPr lang="en-US" sz="2800" i="1" dirty="0" smtClean="0"/>
              <a:t>)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3671942"/>
              </p:ext>
            </p:extLst>
          </p:nvPr>
        </p:nvGraphicFramePr>
        <p:xfrm>
          <a:off x="2590800" y="3048000"/>
          <a:ext cx="41910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2501640" imgH="406080" progId="Equation.DSMT4">
                  <p:embed/>
                </p:oleObj>
              </mc:Choice>
              <mc:Fallback>
                <p:oleObj name="Equation" r:id="rId3" imgW="2501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048000"/>
                        <a:ext cx="419100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2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Consider a Car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car is seen stopped at a street light then again going 30mph to the west. </a:t>
            </a:r>
          </a:p>
          <a:p>
            <a:r>
              <a:rPr lang="en-US" dirty="0" smtClean="0"/>
              <a:t>Did the car change velocity? How?</a:t>
            </a:r>
            <a:endParaRPr lang="en-US" dirty="0"/>
          </a:p>
        </p:txBody>
      </p:sp>
      <p:pic>
        <p:nvPicPr>
          <p:cNvPr id="10242" name="Picture 2" descr="http://www.automation-drive.com/EX/05-13-21/0006_Acceleration_to_M5_Dimen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1"/>
            <a:ext cx="91440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50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Acceleration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The rate at which velocity changes over time; an object accelerates if its speed, direction, or both changes.</a:t>
            </a:r>
          </a:p>
          <a:p>
            <a:r>
              <a:rPr lang="en-US" dirty="0" smtClean="0"/>
              <a:t>Average Acceleration = change in velocity </a:t>
            </a:r>
          </a:p>
          <a:p>
            <a:pPr>
              <a:buNone/>
            </a:pPr>
            <a:r>
              <a:rPr lang="en-US" dirty="0" smtClean="0"/>
              <a:t>					         change in time</a:t>
            </a:r>
          </a:p>
          <a:p>
            <a:pPr>
              <a:buNone/>
            </a:pPr>
            <a:r>
              <a:rPr lang="en-US" i="1" dirty="0" smtClean="0"/>
              <a:t>					</a:t>
            </a:r>
          </a:p>
          <a:p>
            <a:pPr>
              <a:buNone/>
            </a:pPr>
            <a:r>
              <a:rPr lang="en-US" i="1" dirty="0" smtClean="0"/>
              <a:t>					</a:t>
            </a: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029200" y="3810000"/>
            <a:ext cx="2514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642674"/>
              </p:ext>
            </p:extLst>
          </p:nvPr>
        </p:nvGraphicFramePr>
        <p:xfrm>
          <a:off x="1600200" y="4572000"/>
          <a:ext cx="6101892" cy="1818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476443" imgH="438060" progId="Equation.DSMT4">
                  <p:embed/>
                </p:oleObj>
              </mc:Choice>
              <mc:Fallback>
                <p:oleObj name="Equation" r:id="rId3" imgW="1476443" imgH="4380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72000"/>
                        <a:ext cx="6101892" cy="1818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Think…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True or False:</a:t>
            </a:r>
          </a:p>
          <a:p>
            <a:pPr algn="ctr">
              <a:buNone/>
            </a:pPr>
            <a:r>
              <a:rPr lang="en-US" sz="4800" b="1" dirty="0" smtClean="0"/>
              <a:t>A negative acceleration always means slowing down.</a:t>
            </a:r>
          </a:p>
        </p:txBody>
      </p:sp>
      <p:pic>
        <p:nvPicPr>
          <p:cNvPr id="4" name="Picture 2" descr="http://theporkchopexpress.squarespace.com/storage/kinetic_energy_c_la_784.jpg?__SQUARESPACE_CACHEVERSION=13281218555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962400"/>
            <a:ext cx="5657250" cy="3152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3486</TotalTime>
  <Words>491</Words>
  <Application>Microsoft Office PowerPoint</Application>
  <PresentationFormat>On-screen Show (4:3)</PresentationFormat>
  <Paragraphs>136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MathType 5.0 Equation</vt:lpstr>
      <vt:lpstr>Review Section 2.1</vt:lpstr>
      <vt:lpstr>Chapter 2.2</vt:lpstr>
      <vt:lpstr>Consider a Car</vt:lpstr>
      <vt:lpstr>PowerPoint Presentation</vt:lpstr>
      <vt:lpstr>Constant Velocity</vt:lpstr>
      <vt:lpstr>Constant Velocity</vt:lpstr>
      <vt:lpstr>Consider a Car</vt:lpstr>
      <vt:lpstr>Acceleration</vt:lpstr>
      <vt:lpstr>Think…</vt:lpstr>
      <vt:lpstr>Think…</vt:lpstr>
      <vt:lpstr>Acceleration</vt:lpstr>
      <vt:lpstr>Acceleration</vt:lpstr>
      <vt:lpstr>Acceleration</vt:lpstr>
      <vt:lpstr>Notes</vt:lpstr>
      <vt:lpstr>Motion with a Constant Acceleration</vt:lpstr>
      <vt:lpstr>Motion with a Constant Acceleration</vt:lpstr>
      <vt:lpstr>Consider Graphs</vt:lpstr>
      <vt:lpstr>Graphical Comparison</vt:lpstr>
      <vt:lpstr>Formulas</vt:lpstr>
      <vt:lpstr>Notes for 2.2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Jessie</dc:creator>
  <cp:lastModifiedBy>Scott Wolfrey</cp:lastModifiedBy>
  <cp:revision>148</cp:revision>
  <dcterms:created xsi:type="dcterms:W3CDTF">2013-09-03T11:39:28Z</dcterms:created>
  <dcterms:modified xsi:type="dcterms:W3CDTF">2014-09-09T06:11:20Z</dcterms:modified>
</cp:coreProperties>
</file>