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7" r:id="rId3"/>
    <p:sldId id="278" r:id="rId4"/>
    <p:sldId id="283" r:id="rId5"/>
    <p:sldId id="293" r:id="rId6"/>
    <p:sldId id="294" r:id="rId7"/>
    <p:sldId id="287" r:id="rId8"/>
    <p:sldId id="297" r:id="rId9"/>
    <p:sldId id="288" r:id="rId10"/>
    <p:sldId id="295" r:id="rId11"/>
    <p:sldId id="296" r:id="rId12"/>
    <p:sldId id="281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5827" autoAdjust="0"/>
  </p:normalViewPr>
  <p:slideViewPr>
    <p:cSldViewPr>
      <p:cViewPr varScale="1">
        <p:scale>
          <a:sx n="88" d="100"/>
          <a:sy n="88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E5E9FD1-10A8-4B4E-A67E-BBE97BCBD070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95C4091-99DD-42AA-B78A-9CFB1A9C6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88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EADD09C-AEFC-4749-A8B9-00EAC66BE5DE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3257C6C-7063-4E6C-9DB5-A571832F5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3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7C6C-7063-4E6C-9DB5-A571832F53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7C6C-7063-4E6C-9DB5-A571832F53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5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1A27D-BDEF-4BAB-AD03-6F6F7D41C7C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amechup.com/wp-content/uploads/2013/07/call-of-duty-black-ops-2-free-fall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025"/>
            <a:ext cx="7772400" cy="190817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lgerian" pitchFamily="82" charset="0"/>
              </a:rPr>
              <a:t>Unit </a:t>
            </a:r>
            <a:r>
              <a:rPr lang="en-US" sz="9600" b="1" dirty="0" smtClean="0">
                <a:solidFill>
                  <a:srgbClr val="FF0000"/>
                </a:solidFill>
                <a:latin typeface="Algerian" pitchFamily="82" charset="0"/>
              </a:rPr>
              <a:t>2.3</a:t>
            </a:r>
            <a:endParaRPr lang="en-US" sz="9600" b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Practice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76522"/>
            <a:ext cx="3984171" cy="212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7" r="3185"/>
          <a:stretch/>
        </p:blipFill>
        <p:spPr bwMode="auto">
          <a:xfrm>
            <a:off x="8229600" y="4732048"/>
            <a:ext cx="914400" cy="212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6400" y="1587786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Draw a diagram: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298412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What equation will be used?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Practice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536371" cy="135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771" y="1371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Solve: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Your Turn…</a:t>
            </a:r>
            <a:endParaRPr lang="en-US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Feather and a Hammer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42672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Georgia" pitchFamily="18" charset="0"/>
              </a:rPr>
              <a:t>In 1971 David Scott released a feather and a hammer on the moon. Although the two objects have different masses, both objects hit the surface at the same time. </a:t>
            </a:r>
            <a:endParaRPr lang="en-US" sz="3600" dirty="0">
              <a:latin typeface="Georgia" pitchFamily="18" charset="0"/>
            </a:endParaRPr>
          </a:p>
        </p:txBody>
      </p:sp>
      <p:pic>
        <p:nvPicPr>
          <p:cNvPr id="2050" name="Picture 2" descr="http://cnx.org/content/m42102/latest/Figure_02_07_00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3" b="10278"/>
          <a:stretch/>
        </p:blipFill>
        <p:spPr bwMode="auto">
          <a:xfrm>
            <a:off x="4616116" y="1536032"/>
            <a:ext cx="4451684" cy="417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Free Fall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The motion of a body when only the force due to gravity is acting on the body.</a:t>
            </a:r>
          </a:p>
          <a:p>
            <a:endParaRPr lang="en-US" dirty="0" smtClean="0"/>
          </a:p>
          <a:p>
            <a:r>
              <a:rPr lang="en-US" dirty="0" smtClean="0"/>
              <a:t>Which of the following is free fall:</a:t>
            </a:r>
          </a:p>
          <a:p>
            <a:pPr marL="971550" lvl="1" indent="-514350">
              <a:buAutoNum type="alphaLcPeriod"/>
            </a:pPr>
            <a:r>
              <a:rPr lang="en-US" dirty="0" smtClean="0"/>
              <a:t>An object thrown off of a roof.</a:t>
            </a:r>
          </a:p>
          <a:p>
            <a:pPr marL="971550" lvl="1" indent="-514350">
              <a:buAutoNum type="alphaLcPeriod"/>
            </a:pPr>
            <a:r>
              <a:rPr lang="en-US" dirty="0" smtClean="0"/>
              <a:t>An object released from a bridge.</a:t>
            </a:r>
          </a:p>
          <a:p>
            <a:pPr marL="971550" lvl="1" indent="-514350">
              <a:buAutoNum type="alphaLcPeriod"/>
            </a:pPr>
            <a:r>
              <a:rPr lang="en-US" dirty="0" smtClean="0"/>
              <a:t>An object moving towards the ground after being thrown vertically.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Acceleration due to gravity is written as:</a:t>
            </a:r>
          </a:p>
          <a:p>
            <a:pPr algn="ctr">
              <a:buNone/>
            </a:pPr>
            <a:r>
              <a:rPr lang="en-US" sz="6600" b="1" dirty="0" err="1" smtClean="0"/>
              <a:t>a</a:t>
            </a:r>
            <a:r>
              <a:rPr lang="en-US" sz="6600" b="1" baseline="-25000" dirty="0" err="1" smtClean="0"/>
              <a:t>g</a:t>
            </a:r>
            <a:r>
              <a:rPr lang="en-US" sz="6600" b="1" dirty="0"/>
              <a:t> </a:t>
            </a:r>
            <a:r>
              <a:rPr lang="en-US" sz="4800" i="1" dirty="0" smtClean="0"/>
              <a:t>or</a:t>
            </a:r>
            <a:r>
              <a:rPr lang="en-US" sz="6600" dirty="0" smtClean="0"/>
              <a:t> </a:t>
            </a:r>
            <a:r>
              <a:rPr lang="en-US" sz="6600" b="1" dirty="0" smtClean="0"/>
              <a:t>g</a:t>
            </a:r>
            <a:r>
              <a:rPr lang="en-US" sz="6600" dirty="0" smtClean="0"/>
              <a:t> </a:t>
            </a:r>
            <a:endParaRPr lang="en-US" sz="6600" baseline="-25000" dirty="0" smtClean="0"/>
          </a:p>
          <a:p>
            <a:pPr>
              <a:buNone/>
            </a:pPr>
            <a:r>
              <a:rPr lang="en-US" sz="3600" dirty="0" err="1" smtClean="0"/>
              <a:t>a</a:t>
            </a:r>
            <a:r>
              <a:rPr lang="en-US" sz="3600" baseline="-25000" dirty="0" err="1" smtClean="0"/>
              <a:t>g</a:t>
            </a:r>
            <a:r>
              <a:rPr lang="en-US" sz="3600" dirty="0" smtClean="0"/>
              <a:t>: general connotation</a:t>
            </a:r>
          </a:p>
          <a:p>
            <a:pPr>
              <a:buNone/>
            </a:pPr>
            <a:r>
              <a:rPr lang="en-US" sz="3600" dirty="0" smtClean="0"/>
              <a:t>g: on Earth’s surface</a:t>
            </a:r>
          </a:p>
          <a:p>
            <a:pPr>
              <a:buNone/>
            </a:pPr>
            <a:endParaRPr lang="en-US" sz="3600" dirty="0"/>
          </a:p>
          <a:p>
            <a:pPr algn="ctr">
              <a:buNone/>
            </a:pPr>
            <a:r>
              <a:rPr lang="en-US" sz="3600" dirty="0" smtClean="0"/>
              <a:t>g = 9.81m/s</a:t>
            </a:r>
            <a:r>
              <a:rPr lang="en-US" sz="3600" baseline="30000" dirty="0" smtClean="0"/>
              <a:t>2 </a:t>
            </a:r>
            <a:r>
              <a:rPr lang="en-US" sz="3600" dirty="0" smtClean="0"/>
              <a:t>= ___ </a:t>
            </a:r>
            <a:r>
              <a:rPr lang="en-US" sz="3600" dirty="0" err="1" smtClean="0"/>
              <a:t>ft</a:t>
            </a:r>
            <a:r>
              <a:rPr lang="en-US" sz="3600" dirty="0" smtClean="0"/>
              <a:t>/s</a:t>
            </a:r>
            <a:r>
              <a:rPr lang="en-US" sz="3600" baseline="30000" dirty="0" smtClean="0"/>
              <a:t>2</a:t>
            </a:r>
          </a:p>
          <a:p>
            <a:pPr algn="ctr">
              <a:buNone/>
            </a:pPr>
            <a:r>
              <a:rPr lang="en-US" sz="3600" i="1" baseline="30000" dirty="0" smtClean="0"/>
              <a:t>Solve the conversion.</a:t>
            </a:r>
            <a:endParaRPr lang="en-US" sz="3600" i="1" baseline="30000" dirty="0"/>
          </a:p>
          <a:p>
            <a:pPr>
              <a:buNone/>
            </a:pPr>
            <a:endParaRPr lang="en-US" sz="3600" baseline="-25000" dirty="0"/>
          </a:p>
          <a:p>
            <a:pPr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4864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As you can see the images of the ball get closer together as the ball moves up.</a:t>
            </a:r>
          </a:p>
          <a:p>
            <a:pPr lvl="1"/>
            <a:r>
              <a:rPr lang="en-US" b="1" dirty="0" smtClean="0"/>
              <a:t>WHY?</a:t>
            </a:r>
          </a:p>
          <a:p>
            <a:r>
              <a:rPr lang="en-US" b="1" dirty="0" smtClean="0"/>
              <a:t>What happens when the ball is at its highest point?</a:t>
            </a:r>
          </a:p>
          <a:p>
            <a:endParaRPr lang="en-US" dirty="0"/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5147"/>
            <a:ext cx="3657600" cy="588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07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16200000">
            <a:off x="1143000" y="-1143000"/>
            <a:ext cx="6858000" cy="914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Gravity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8" y="2757099"/>
            <a:ext cx="2857501" cy="410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 descr="http://www.precisionballs.com/solid_works/JPEG/ball.jpg"/>
          <p:cNvPicPr>
            <a:picLocks noChangeAspect="1" noChangeArrowheads="1"/>
          </p:cNvPicPr>
          <p:nvPr/>
        </p:nvPicPr>
        <p:blipFill>
          <a:blip r:embed="rId4" cstate="print"/>
          <a:srcRect r="12000" b="9594"/>
          <a:stretch>
            <a:fillRect/>
          </a:stretch>
        </p:blipFill>
        <p:spPr bwMode="auto">
          <a:xfrm>
            <a:off x="7010400" y="2819400"/>
            <a:ext cx="1676400" cy="1524000"/>
          </a:xfrm>
          <a:prstGeom prst="rect">
            <a:avLst/>
          </a:prstGeom>
          <a:noFill/>
        </p:spPr>
      </p:pic>
      <p:sp>
        <p:nvSpPr>
          <p:cNvPr id="12" name="Left Arrow 11"/>
          <p:cNvSpPr/>
          <p:nvPr/>
        </p:nvSpPr>
        <p:spPr>
          <a:xfrm rot="16200000">
            <a:off x="6944531" y="4863841"/>
            <a:ext cx="1742422" cy="838200"/>
          </a:xfrm>
          <a:prstGeom prst="lef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6200000">
            <a:off x="7181850" y="5124450"/>
            <a:ext cx="2324100" cy="8382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145210" y="5016241"/>
            <a:ext cx="1361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Velocity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7005311" y="495809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Acceleration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143000"/>
            <a:ext cx="4038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Gravity is taking place as an object moves up and moves down.</a:t>
            </a:r>
          </a:p>
          <a:p>
            <a:pPr algn="ctr"/>
            <a:endParaRPr lang="en-US" dirty="0"/>
          </a:p>
          <a:p>
            <a:pPr algn="ctr">
              <a:buNone/>
            </a:pPr>
            <a:endParaRPr lang="en-US" sz="2800" dirty="0" smtClean="0"/>
          </a:p>
        </p:txBody>
      </p:sp>
      <p:pic>
        <p:nvPicPr>
          <p:cNvPr id="16" name="Picture 5" descr="http://www.precisionballs.com/solid_works/JPEG/ball.jpg"/>
          <p:cNvPicPr>
            <a:picLocks noChangeAspect="1" noChangeArrowheads="1"/>
          </p:cNvPicPr>
          <p:nvPr/>
        </p:nvPicPr>
        <p:blipFill>
          <a:blip r:embed="rId4" cstate="print"/>
          <a:srcRect r="12000" b="9594"/>
          <a:stretch>
            <a:fillRect/>
          </a:stretch>
        </p:blipFill>
        <p:spPr bwMode="auto">
          <a:xfrm>
            <a:off x="304800" y="2667000"/>
            <a:ext cx="1676400" cy="1524000"/>
          </a:xfrm>
          <a:prstGeom prst="rect">
            <a:avLst/>
          </a:prstGeom>
          <a:noFill/>
        </p:spPr>
      </p:pic>
      <p:sp>
        <p:nvSpPr>
          <p:cNvPr id="17" name="Left Arrow 16"/>
          <p:cNvSpPr/>
          <p:nvPr/>
        </p:nvSpPr>
        <p:spPr>
          <a:xfrm rot="5400000">
            <a:off x="380799" y="1466789"/>
            <a:ext cx="1742422" cy="838200"/>
          </a:xfrm>
          <a:prstGeom prst="lef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16200000">
            <a:off x="214640" y="5059136"/>
            <a:ext cx="2324100" cy="8382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5400000">
            <a:off x="581478" y="1619189"/>
            <a:ext cx="1361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Velocity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38101" y="4892776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Acceleration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 rot="16200000">
            <a:off x="1143000" y="-1143000"/>
            <a:ext cx="6858000" cy="914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www.physicstutorials.org/images/stories/freefalll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2271031"/>
            <a:ext cx="10668000" cy="580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429" y="-43543"/>
            <a:ext cx="3124200" cy="1143000"/>
          </a:xfrm>
        </p:spPr>
        <p:txBody>
          <a:bodyPr/>
          <a:lstStyle/>
          <a:p>
            <a:r>
              <a:rPr lang="en-US" b="1" dirty="0" smtClean="0"/>
              <a:t>Free Fall</a:t>
            </a:r>
            <a:endParaRPr lang="en-US" b="1" dirty="0"/>
          </a:p>
        </p:txBody>
      </p:sp>
      <p:pic>
        <p:nvPicPr>
          <p:cNvPr id="5" name="Picture 5" descr="http://www.precisionballs.com/solid_works/JPEG/ball.jpg"/>
          <p:cNvPicPr>
            <a:picLocks noChangeAspect="1" noChangeArrowheads="1"/>
          </p:cNvPicPr>
          <p:nvPr/>
        </p:nvPicPr>
        <p:blipFill>
          <a:blip r:embed="rId3" cstate="print"/>
          <a:srcRect r="12000" b="9594"/>
          <a:stretch>
            <a:fillRect/>
          </a:stretch>
        </p:blipFill>
        <p:spPr bwMode="auto">
          <a:xfrm>
            <a:off x="6476999" y="123827"/>
            <a:ext cx="1676400" cy="1524000"/>
          </a:xfrm>
          <a:prstGeom prst="rect">
            <a:avLst/>
          </a:prstGeom>
          <a:noFill/>
        </p:spPr>
      </p:pic>
      <p:pic>
        <p:nvPicPr>
          <p:cNvPr id="7" name="Picture 5" descr="http://www.precisionballs.com/solid_works/JPEG/ball.jpg"/>
          <p:cNvPicPr>
            <a:picLocks noChangeAspect="1" noChangeArrowheads="1"/>
          </p:cNvPicPr>
          <p:nvPr/>
        </p:nvPicPr>
        <p:blipFill>
          <a:blip r:embed="rId3" cstate="print"/>
          <a:srcRect r="12000" b="9594"/>
          <a:stretch>
            <a:fillRect/>
          </a:stretch>
        </p:blipFill>
        <p:spPr bwMode="auto">
          <a:xfrm>
            <a:off x="6476999" y="5359855"/>
            <a:ext cx="1676400" cy="152400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7391399" y="1647827"/>
            <a:ext cx="0" cy="3864428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 flipH="1">
            <a:off x="5257799" y="1066800"/>
            <a:ext cx="1371601" cy="5312228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1981200" y="4191000"/>
            <a:ext cx="2286000" cy="983115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38600" y="3429000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9600" b="1" dirty="0" err="1" smtClean="0">
                <a:latin typeface="Baskerville Old Face" pitchFamily="18" charset="0"/>
              </a:rPr>
              <a:t>Δy</a:t>
            </a:r>
            <a:endParaRPr lang="en-US" sz="96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Formulas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Displacement with </a:t>
            </a:r>
            <a:r>
              <a:rPr lang="en-US" dirty="0"/>
              <a:t>unknown constant </a:t>
            </a:r>
            <a:r>
              <a:rPr lang="en-US" dirty="0" smtClean="0"/>
              <a:t>acceleration:</a:t>
            </a:r>
          </a:p>
          <a:p>
            <a:pPr algn="r">
              <a:spcBef>
                <a:spcPts val="0"/>
              </a:spcBef>
              <a:buNone/>
            </a:pPr>
            <a:r>
              <a:rPr lang="en-US" sz="5400" dirty="0" smtClean="0"/>
              <a:t>						</a:t>
            </a:r>
            <a:r>
              <a:rPr lang="en-US" sz="5400" dirty="0" err="1" smtClean="0"/>
              <a:t>Δy</a:t>
            </a:r>
            <a:r>
              <a:rPr lang="en-US" sz="5400" dirty="0" smtClean="0"/>
              <a:t>= ½(</a:t>
            </a:r>
            <a:r>
              <a:rPr lang="en-US" sz="5400" dirty="0" smtClean="0"/>
              <a:t>v</a:t>
            </a:r>
            <a:r>
              <a:rPr lang="en-US" sz="5400" baseline="-25000" dirty="0" smtClean="0"/>
              <a:t>i</a:t>
            </a:r>
            <a:r>
              <a:rPr lang="en-US" sz="5400" dirty="0" smtClean="0"/>
              <a:t> + </a:t>
            </a:r>
            <a:r>
              <a:rPr lang="en-US" sz="5400" dirty="0" err="1" smtClean="0"/>
              <a:t>v</a:t>
            </a:r>
            <a:r>
              <a:rPr lang="en-US" sz="5400" baseline="-25000" dirty="0" err="1" smtClean="0"/>
              <a:t>f</a:t>
            </a:r>
            <a:r>
              <a:rPr lang="en-US" sz="5400" dirty="0" smtClean="0"/>
              <a:t>)</a:t>
            </a:r>
            <a:r>
              <a:rPr lang="en-US" sz="5400" dirty="0" err="1" smtClean="0"/>
              <a:t>Δt</a:t>
            </a:r>
            <a:endParaRPr lang="en-US" sz="5400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Final velocity </a:t>
            </a:r>
            <a:r>
              <a:rPr lang="en-US" dirty="0"/>
              <a:t>with constant </a:t>
            </a:r>
            <a:r>
              <a:rPr lang="en-US" dirty="0" smtClean="0"/>
              <a:t>acceleration:</a:t>
            </a:r>
            <a:endParaRPr lang="en-US" dirty="0"/>
          </a:p>
          <a:p>
            <a:pPr algn="r">
              <a:spcBef>
                <a:spcPts val="0"/>
              </a:spcBef>
              <a:buNone/>
            </a:pPr>
            <a:r>
              <a:rPr lang="en-US" sz="5400" dirty="0" smtClean="0"/>
              <a:t>							</a:t>
            </a:r>
            <a:r>
              <a:rPr lang="en-US" sz="5400" dirty="0" err="1" smtClean="0"/>
              <a:t>v</a:t>
            </a:r>
            <a:r>
              <a:rPr lang="en-US" sz="5400" baseline="-25000" dirty="0" err="1" smtClean="0"/>
              <a:t>f</a:t>
            </a:r>
            <a:r>
              <a:rPr lang="en-US" sz="5400" baseline="-25000" dirty="0" smtClean="0"/>
              <a:t> </a:t>
            </a:r>
            <a:r>
              <a:rPr lang="en-US" sz="5400" dirty="0" smtClean="0"/>
              <a:t>= v</a:t>
            </a:r>
            <a:r>
              <a:rPr lang="en-US" sz="5400" baseline="-25000" dirty="0" smtClean="0"/>
              <a:t>i</a:t>
            </a:r>
            <a:r>
              <a:rPr lang="en-US" sz="5400" dirty="0" smtClean="0"/>
              <a:t> </a:t>
            </a:r>
            <a:r>
              <a:rPr lang="en-US" sz="5400" dirty="0"/>
              <a:t>+ </a:t>
            </a:r>
            <a:r>
              <a:rPr lang="en-US" sz="5400" dirty="0" err="1"/>
              <a:t>g</a:t>
            </a:r>
            <a:r>
              <a:rPr lang="en-US" sz="5400" dirty="0" err="1" smtClean="0">
                <a:sym typeface="Symbol"/>
              </a:rPr>
              <a:t></a:t>
            </a:r>
            <a:r>
              <a:rPr lang="en-US" sz="5400" dirty="0" err="1"/>
              <a:t>Δt</a:t>
            </a:r>
            <a:endParaRPr lang="en-US" sz="5400" dirty="0"/>
          </a:p>
          <a:p>
            <a:pPr>
              <a:spcBef>
                <a:spcPts val="0"/>
              </a:spcBef>
              <a:buNone/>
            </a:pPr>
            <a:r>
              <a:rPr lang="en-US" dirty="0"/>
              <a:t>Displacement with </a:t>
            </a:r>
            <a:r>
              <a:rPr lang="en-US" dirty="0" smtClean="0"/>
              <a:t>known constant acceleration:</a:t>
            </a:r>
            <a:endParaRPr lang="en-US" sz="4400" dirty="0"/>
          </a:p>
          <a:p>
            <a:pPr algn="r">
              <a:spcBef>
                <a:spcPts val="0"/>
              </a:spcBef>
              <a:buNone/>
            </a:pPr>
            <a:r>
              <a:rPr lang="en-US" sz="5400" dirty="0" err="1" smtClean="0"/>
              <a:t>Δy</a:t>
            </a:r>
            <a:r>
              <a:rPr lang="en-US" sz="5400" dirty="0" smtClean="0"/>
              <a:t>= </a:t>
            </a:r>
            <a:r>
              <a:rPr lang="en-US" sz="5400" dirty="0" err="1"/>
              <a:t>v</a:t>
            </a:r>
            <a:r>
              <a:rPr lang="en-US" sz="5400" baseline="-25000" dirty="0" err="1"/>
              <a:t>i</a:t>
            </a:r>
            <a:r>
              <a:rPr lang="en-US" sz="5400" dirty="0" err="1">
                <a:sym typeface="Symbol"/>
              </a:rPr>
              <a:t></a:t>
            </a:r>
            <a:r>
              <a:rPr lang="en-US" sz="5400" dirty="0" err="1"/>
              <a:t>Δt</a:t>
            </a:r>
            <a:r>
              <a:rPr lang="en-US" sz="5400" dirty="0"/>
              <a:t> + ½a</a:t>
            </a:r>
            <a:r>
              <a:rPr lang="en-US" sz="5400" dirty="0">
                <a:sym typeface="Symbol"/>
              </a:rPr>
              <a:t>(</a:t>
            </a:r>
            <a:r>
              <a:rPr lang="en-US" sz="5400" dirty="0" err="1" smtClean="0"/>
              <a:t>Δt</a:t>
            </a:r>
            <a:r>
              <a:rPr lang="en-US" sz="5400" dirty="0" smtClean="0"/>
              <a:t>)</a:t>
            </a:r>
            <a:r>
              <a:rPr lang="en-US" sz="5400" baseline="30000" dirty="0" smtClean="0"/>
              <a:t>2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Final velocity after any </a:t>
            </a:r>
            <a:r>
              <a:rPr lang="en-US" dirty="0" smtClean="0"/>
              <a:t>displacement</a:t>
            </a:r>
            <a:endParaRPr lang="en-US" sz="5400" dirty="0" smtClean="0"/>
          </a:p>
          <a:p>
            <a:pPr algn="r">
              <a:spcBef>
                <a:spcPts val="0"/>
              </a:spcBef>
              <a:buNone/>
            </a:pPr>
            <a:r>
              <a:rPr lang="en-US" sz="5400" dirty="0" smtClean="0"/>
              <a:t>v</a:t>
            </a:r>
            <a:r>
              <a:rPr lang="en-US" sz="5400" baseline="-25000" dirty="0" smtClean="0"/>
              <a:t>f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=v</a:t>
            </a:r>
            <a:r>
              <a:rPr lang="en-US" sz="5400" baseline="-25000" dirty="0" smtClean="0"/>
              <a:t>i</a:t>
            </a:r>
            <a:r>
              <a:rPr lang="en-US" sz="5400" baseline="30000" dirty="0" smtClean="0"/>
              <a:t>2 </a:t>
            </a:r>
            <a:r>
              <a:rPr lang="en-US" sz="5400" dirty="0"/>
              <a:t>+ 2a</a:t>
            </a:r>
            <a:r>
              <a:rPr lang="en-US" sz="5400" dirty="0">
                <a:sym typeface="Symbol"/>
              </a:rPr>
              <a:t></a:t>
            </a:r>
            <a:r>
              <a:rPr lang="en-US" sz="5400" dirty="0" smtClean="0"/>
              <a:t>Δy</a:t>
            </a:r>
            <a:endParaRPr lang="en-US" sz="72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0071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5" t="41953" r="25464" b="21307"/>
          <a:stretch/>
        </p:blipFill>
        <p:spPr bwMode="auto">
          <a:xfrm>
            <a:off x="0" y="914400"/>
            <a:ext cx="9144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Practice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7" r="3185"/>
          <a:stretch/>
        </p:blipFill>
        <p:spPr bwMode="auto">
          <a:xfrm>
            <a:off x="7603592" y="3276600"/>
            <a:ext cx="154040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3788229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List known and unknown values: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3623</TotalTime>
  <Words>209</Words>
  <Application>Microsoft Office PowerPoint</Application>
  <PresentationFormat>On-screen Show (4:3)</PresentationFormat>
  <Paragraphs>49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Unit 2.3</vt:lpstr>
      <vt:lpstr>Feather and a Hammer</vt:lpstr>
      <vt:lpstr>Free Fall</vt:lpstr>
      <vt:lpstr>Gravity</vt:lpstr>
      <vt:lpstr>Gravity</vt:lpstr>
      <vt:lpstr>Gravity</vt:lpstr>
      <vt:lpstr>Free Fall</vt:lpstr>
      <vt:lpstr>Formulas</vt:lpstr>
      <vt:lpstr>Practice</vt:lpstr>
      <vt:lpstr>Practice</vt:lpstr>
      <vt:lpstr>Practice</vt:lpstr>
      <vt:lpstr>Your Turn…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Jessie</dc:creator>
  <cp:lastModifiedBy>Scott Wolfrey</cp:lastModifiedBy>
  <cp:revision>158</cp:revision>
  <cp:lastPrinted>2014-09-09T15:02:09Z</cp:lastPrinted>
  <dcterms:created xsi:type="dcterms:W3CDTF">2013-09-03T11:39:28Z</dcterms:created>
  <dcterms:modified xsi:type="dcterms:W3CDTF">2014-09-09T15:02:15Z</dcterms:modified>
</cp:coreProperties>
</file>